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629" r:id="rId2"/>
    <p:sldId id="627" r:id="rId3"/>
    <p:sldId id="673" r:id="rId4"/>
    <p:sldId id="656" r:id="rId5"/>
    <p:sldId id="287" r:id="rId6"/>
    <p:sldId id="663" r:id="rId7"/>
    <p:sldId id="669" r:id="rId8"/>
    <p:sldId id="665" r:id="rId9"/>
    <p:sldId id="666" r:id="rId10"/>
    <p:sldId id="668" r:id="rId11"/>
    <p:sldId id="646" r:id="rId12"/>
    <p:sldId id="637" r:id="rId13"/>
    <p:sldId id="337" r:id="rId14"/>
    <p:sldId id="672" r:id="rId15"/>
    <p:sldId id="528" r:id="rId16"/>
    <p:sldId id="507" r:id="rId17"/>
    <p:sldId id="338" r:id="rId18"/>
    <p:sldId id="392" r:id="rId19"/>
    <p:sldId id="491" r:id="rId20"/>
    <p:sldId id="670" r:id="rId21"/>
    <p:sldId id="272" r:id="rId22"/>
    <p:sldId id="274" r:id="rId23"/>
    <p:sldId id="275" r:id="rId24"/>
    <p:sldId id="464" r:id="rId25"/>
    <p:sldId id="476" r:id="rId26"/>
    <p:sldId id="508" r:id="rId27"/>
    <p:sldId id="518" r:id="rId28"/>
    <p:sldId id="519" r:id="rId29"/>
    <p:sldId id="523" r:id="rId30"/>
    <p:sldId id="521" r:id="rId31"/>
    <p:sldId id="628" r:id="rId32"/>
    <p:sldId id="67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F46EC50-8CD8-E24E-94BF-08EAD7A28C76}">
          <p14:sldIdLst>
            <p14:sldId id="629"/>
            <p14:sldId id="627"/>
            <p14:sldId id="673"/>
            <p14:sldId id="656"/>
            <p14:sldId id="287"/>
            <p14:sldId id="663"/>
            <p14:sldId id="669"/>
            <p14:sldId id="665"/>
            <p14:sldId id="666"/>
            <p14:sldId id="668"/>
            <p14:sldId id="646"/>
            <p14:sldId id="637"/>
            <p14:sldId id="337"/>
            <p14:sldId id="672"/>
            <p14:sldId id="528"/>
            <p14:sldId id="507"/>
            <p14:sldId id="338"/>
            <p14:sldId id="392"/>
            <p14:sldId id="491"/>
            <p14:sldId id="670"/>
            <p14:sldId id="272"/>
            <p14:sldId id="274"/>
            <p14:sldId id="275"/>
            <p14:sldId id="464"/>
            <p14:sldId id="476"/>
            <p14:sldId id="508"/>
            <p14:sldId id="518"/>
            <p14:sldId id="519"/>
            <p14:sldId id="523"/>
            <p14:sldId id="521"/>
            <p14:sldId id="628"/>
            <p14:sldId id="6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49"/>
    <p:restoredTop sz="83742"/>
  </p:normalViewPr>
  <p:slideViewPr>
    <p:cSldViewPr snapToGrid="0" snapToObjects="1">
      <p:cViewPr varScale="1">
        <p:scale>
          <a:sx n="79" d="100"/>
          <a:sy n="79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E53F3-B007-CA4B-8B00-950396290E68}" type="datetimeFigureOut">
              <a:rPr lang="en-US" smtClean="0"/>
              <a:t>1/31/23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5CCB4-DF4F-3F4C-BC9E-4633452ED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2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210766/#R4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ontent/pdf/10.1007/s00408-019-00300-w.pdf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52/jappl.2000.88.1.257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pmc/articles/PMC4336771/#R10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sjournals.org/doi/full/10.1513/AnnalsATS.201508-562O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tsjournals.org/doi/full/10.1513/AnnalsATS.202005-425RL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b="1" dirty="0">
                <a:solidFill>
                  <a:srgbClr val="FF0000"/>
                </a:solidFill>
              </a:rPr>
              <a:t>Exclusion of other causes of hypoventilation</a:t>
            </a:r>
          </a:p>
          <a:p>
            <a:pPr lvl="2"/>
            <a:r>
              <a:rPr lang="en-US" b="1" dirty="0"/>
              <a:t>Obesity -&gt; increased CO2 production and vent limitation from mass of chest wall and disadvantaged respiratory mechanics </a:t>
            </a:r>
          </a:p>
          <a:p>
            <a:pPr lvl="2"/>
            <a:r>
              <a:rPr lang="en-US" b="1" dirty="0"/>
              <a:t>“Other Causes”: Obstructive lung disease, neuromuscular / chest wall disease, things that suppress ventilatory drive (opiates), or causes of metabolic alkalosis (loop diuretics)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Likely routine to you all, but this is often botched in pulmonary and inpatient medicine. </a:t>
            </a:r>
          </a:p>
          <a:p>
            <a:endParaRPr lang="en-US" dirty="0"/>
          </a:p>
          <a:p>
            <a:r>
              <a:rPr lang="en-US" dirty="0"/>
              <a:t>Exclusion parameter </a:t>
            </a:r>
          </a:p>
          <a:p>
            <a:r>
              <a:rPr lang="en-US" dirty="0"/>
              <a:t>In research studies: A patient with mild COPD cannot have OHS. In reality – what do you do with a patient who has COPD so mild that it doesn’t cause OHS? Or, if it’s mild enough that it wouldn’t cause hypercapnia on it’s own? Open questions, problem with the paradigm. 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Exclusion of other causes of hypoventilation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Severe obstructive respiratory disease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Severe interstitial lung disease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Severe chest-wall disorders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kyphoscoliosis)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Severe hypothyroidism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Neuromuscular disease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Congenital hypoventilation syndromes”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5CCB4-DF4F-3F4C-BC9E-4633452ED3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8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we know much about the relative proportion of these arrows?  No. Probably Recurrent Acute and Acute = over-represented by current methods to identify. Yellow types may be most of what gets diagnosed in sleep clinic (vs hospitalization) </a:t>
            </a:r>
          </a:p>
          <a:p>
            <a:endParaRPr lang="en-US" dirty="0"/>
          </a:p>
          <a:p>
            <a:r>
              <a:rPr lang="en-US" dirty="0"/>
              <a:t>Roughly 30% of OHS patients identified at acute decompensation based on: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P, Hamel JF, Person C, et al. Long-term outcome of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noninvasive positive pressure ventilation for obesity hypoventilation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syndrome.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Chest 2010; 138: 84–90.</a:t>
            </a:r>
            <a:endParaRPr lang="en-US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Acute Hypercapnia well tolerated, much research into acute management exists</a:t>
            </a:r>
          </a:p>
          <a:p>
            <a:endParaRPr lang="en-US" dirty="0"/>
          </a:p>
          <a:p>
            <a:r>
              <a:rPr lang="en-US" dirty="0"/>
              <a:t>For COPD – Green vs brick arrows … in HOT-HMV, roughly ¼ of patients who met inclusion criteria at discharge were no longer hypercapnic after 2-4 weeks. Not known how frequently resolution is for other causes</a:t>
            </a:r>
          </a:p>
          <a:p>
            <a:endParaRPr lang="en-US" dirty="0"/>
          </a:p>
          <a:p>
            <a:r>
              <a:rPr lang="en-US" dirty="0"/>
              <a:t>For OHS overall, roughly 50/50 present as the green arrow and the yellow arrow. The green arrow has a much worse prognosis than the yellow arrow.</a:t>
            </a:r>
          </a:p>
          <a:p>
            <a:endParaRPr lang="en-US" dirty="0"/>
          </a:p>
          <a:p>
            <a:r>
              <a:rPr lang="en-US" dirty="0"/>
              <a:t>In UT: more blue and orange arrow than green and yellow because hypoxemia is apparent.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3053B-A881-D543-8AAA-D158F42589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54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Nowbar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Burkart KM, Gonzales R et al. Obesity-associated hypoventilation in hospitalized patients: prevalence, effects, and outcome. Am J Med 2004;116:1-7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Nowbar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Of 277 patients with a BMI ≥35 kg/m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admitted to an inpatient medical service,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Nowbar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colleagues</a:t>
            </a:r>
            <a:r>
              <a:rPr lang="en-US" sz="1200" u="sng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found that 31% met criteria for OHS.  when a subgroup of patients with BMI greater than 50 kg/m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was examined, OHS was found in 48%. Of particular concern, (though likely representative of many hospitals), effective therapy for hypoventilation was only instituted in 13% of these patients.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Predicting OHS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 Bulbul Y,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Ozlu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T, Orem A. Frequency and predictors of obesity hypoventilation in hospitalized patients at a tertiary health care institution. Ann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Thorac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2014;9:87-91.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Javaheri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Simbartl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LA. Respiratory determinants of diurnal hypercapnia in obesity hypoventilation syndrome. What does weight have to do with it? Ann Am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Thorac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Soc. 2014;11:945-950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1A61A-74B6-D548-8F66-DDC3192B23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71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 ] add mortality info</a:t>
            </a:r>
          </a:p>
          <a:p>
            <a:endParaRPr lang="en-US" dirty="0"/>
          </a:p>
          <a:p>
            <a:r>
              <a:rPr lang="en-US" dirty="0"/>
              <a:t>ICD 10 diagnostic codes [J96.02 (acute HRF), J96.22 (acute and chronic respiratory failure with hypercapnia), J96.92 (respiratory failure </a:t>
            </a:r>
            <a:r>
              <a:rPr lang="en-US" dirty="0" err="1"/>
              <a:t>unspecifed</a:t>
            </a:r>
            <a:r>
              <a:rPr lang="en-US" dirty="0"/>
              <a:t> with hypercapnia), J96.12 (chronic respiratory failure with hypercapnia), E66.2 (morbid obesity with hypoventilation)]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https://link.springer.com/content/pdf/10.1007/s00408-019-00300-w.pdf</a:t>
            </a:r>
            <a:r>
              <a:rPr lang="en-US" dirty="0"/>
              <a:t> UVM</a:t>
            </a:r>
          </a:p>
          <a:p>
            <a:r>
              <a:rPr lang="en-US" dirty="0"/>
              <a:t>202 patients admitted with acute </a:t>
            </a:r>
            <a:r>
              <a:rPr lang="en-US" dirty="0" err="1"/>
              <a:t>hypercapneic</a:t>
            </a:r>
            <a:r>
              <a:rPr lang="en-US" dirty="0"/>
              <a:t> resp failure</a:t>
            </a:r>
          </a:p>
          <a:p>
            <a:pPr lvl="1"/>
            <a:r>
              <a:rPr lang="en-US" dirty="0"/>
              <a:t>Identified by ICD code.</a:t>
            </a:r>
            <a:r>
              <a:rPr lang="en-US" b="1" dirty="0"/>
              <a:t> </a:t>
            </a:r>
          </a:p>
          <a:p>
            <a:pPr lvl="1"/>
            <a:r>
              <a:rPr lang="en-US" dirty="0" err="1"/>
              <a:t>Comorbs</a:t>
            </a:r>
            <a:r>
              <a:rPr lang="en-US" dirty="0"/>
              <a:t>: 29% CHF, 24% OSA, 6% OHS, 46% COPD, 10% Asthma</a:t>
            </a:r>
          </a:p>
          <a:p>
            <a:pPr lvl="1"/>
            <a:r>
              <a:rPr lang="en-US" dirty="0"/>
              <a:t>Admission reason: 50% resp failure, 11% pneumonia, 23% AECOPD, 5% overdose, 12% sepsis, 29% cardiac disease</a:t>
            </a:r>
          </a:p>
          <a:p>
            <a:pPr lvl="1"/>
            <a:r>
              <a:rPr lang="en-US" dirty="0"/>
              <a:t>23% readmission within 30 days; higher with peripheral vascular disease, active smoking, ILD and Bronchiectasis; increased with compensation (bicarb 40-49 vs 20-29)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1A61A-74B6-D548-8F66-DDC3192B23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74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Inclusion criteria: Admitted, 18+ </a:t>
            </a:r>
          </a:p>
          <a:p>
            <a:endParaRPr lang="en-US" dirty="0"/>
          </a:p>
          <a:p>
            <a:r>
              <a:rPr lang="en-US" dirty="0"/>
              <a:t>ABG showing PaCO2 over 45 and pH 7.35-7.45 during 2018. N=491</a:t>
            </a:r>
          </a:p>
          <a:p>
            <a:endParaRPr lang="en-US" dirty="0"/>
          </a:p>
          <a:p>
            <a:r>
              <a:rPr lang="en-US" dirty="0"/>
              <a:t>44% had multiple admissions w/n the year</a:t>
            </a:r>
          </a:p>
          <a:p>
            <a:r>
              <a:rPr lang="en-US" dirty="0"/>
              <a:t>44.2% mortality over a median of 592 days</a:t>
            </a:r>
          </a:p>
          <a:p>
            <a:endParaRPr lang="en-US" dirty="0"/>
          </a:p>
          <a:p>
            <a:r>
              <a:rPr lang="en-US" dirty="0"/>
              <a:t>Manual review of 40 patients with 0 competing metabolic </a:t>
            </a:r>
            <a:r>
              <a:rPr lang="en-US" dirty="0" err="1"/>
              <a:t>proceses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3053B-A881-D543-8AAA-D158F42589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4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5CCB4-DF4F-3F4C-BC9E-4633452ED3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38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F6E43-8843-3C4A-AF2D-55B51A30D0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33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F6E43-8843-3C4A-AF2D-55B51A30D0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55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F6E43-8843-3C4A-AF2D-55B51A30D0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80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discuss why not Se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discuss why blood gas taken as a reference standard.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Hypothesis 2: The distribution of age, ethnicity, BMI,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Elixhauser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comorbidity score, and frequency of coexisting diagnoses (OSA, opiate use disorder, COPD, CHF, and neuromuscular disease) will differ between the cohorts identified by each method.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3053B-A881-D543-8AAA-D158F42589C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70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3053B-A881-D543-8AAA-D158F42589C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9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 bicarbonate range should be: 23-30 </a:t>
            </a:r>
            <a:r>
              <a:rPr lang="en-US" dirty="0" err="1"/>
              <a:t>Meq</a:t>
            </a:r>
            <a:r>
              <a:rPr lang="en-US" dirty="0"/>
              <a:t>/L</a:t>
            </a:r>
          </a:p>
          <a:p>
            <a:r>
              <a:rPr lang="en-US" dirty="0"/>
              <a:t>https://</a:t>
            </a:r>
            <a:r>
              <a:rPr lang="en-US" dirty="0" err="1"/>
              <a:t>cjasn.asnjournals.org</a:t>
            </a:r>
            <a:r>
              <a:rPr lang="en-US" dirty="0"/>
              <a:t>/content/13/2/343</a:t>
            </a:r>
          </a:p>
          <a:p>
            <a:endParaRPr lang="en-US" dirty="0"/>
          </a:p>
          <a:p>
            <a:r>
              <a:rPr lang="en-US" dirty="0"/>
              <a:t>Normal elevation correction: per 1000m, 1.5 </a:t>
            </a:r>
            <a:r>
              <a:rPr lang="en-US" dirty="0" err="1"/>
              <a:t>mEq</a:t>
            </a:r>
            <a:r>
              <a:rPr lang="en-US" dirty="0"/>
              <a:t>/L lower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5CCB4-DF4F-3F4C-BC9E-4633452ED3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39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(bolded = correct classifications for hypercapnia;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non-bolded = incorrect, but likely common, misclassifications of hypercapnia)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J96.12 (chronic respiratory failure with hypercapnia),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J96.02 (acute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hypercapneic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respiratory failure),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J96.22 (acute and chronic respiratory failure with hypercapnia),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J96.92 (respiratory failure unspecified with hypercapnia),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E66.2 (morbid obesity with hypoventilation)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J96 Respiratory Failure, not otherwise specified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J96.00 Acute Respiratory Failure, unspecified whether hypoxia or hypercapnia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J96.01 Acute respiratory failure, with hypoxia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J96.1 Chronic Respiratory Failure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J96.10 Chronic Respiratory Failure, unspecified whether hypoxia or hypercapnia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J96.11 Chronic Respiratory Failure with hypoxia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J96.2 Acute and Chronic Respiratory Failure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J96.20 Acute and Chronic Respiratory Failure, unspecified whether hypoxia or hypercapnia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J96.21 Acute and Chronic Respiratory Failure, with hypoxia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J96.90 Respiratory Failure, unspecified whether with hypoxia or hypercapnia (most common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TrinetX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J96.91 Respiratory Failure, unspecified with hypoxia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 Procedure Codes: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Assistance with Respiratory Ventilation, 0-24 hours; 24-96 hours; and longer than 96 hours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 of non-invasive ventilation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Respiratory Ventilation, 0-24 hours; 24-96 hours; and longer than 96 hours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Ventilator Management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Ventilation Assist and Management.. initial; first day; and subsequent day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ICD-10: Mechanical Ventilation - 5A1935Z, 5A1945Z, 5A1955Z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 Blood gas codes: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LOINC 2019-8 Carbon Dioxide [ Partial Pressure ] Arterial Blood over 45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LOINC 2026-3 Carbon Dioxide, total [ Moles/Volume] in Arterial Blood over 45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LOINC 32771-8 Carbon Dioxide [ Partial Pressure] adjusted to patient’s actual temperature in arterial blood over 45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LOINC 11557-6 Carbon Dioxide [ Partial Pressure] in Blood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3053B-A881-D543-8AAA-D158F42589C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62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start with inpatients with Hypercapnia? </a:t>
            </a:r>
          </a:p>
          <a:p>
            <a:r>
              <a:rPr lang="en-US" dirty="0"/>
              <a:t>Easier ascertainment</a:t>
            </a:r>
          </a:p>
          <a:p>
            <a:pPr lvl="1"/>
            <a:r>
              <a:rPr lang="en-US" dirty="0"/>
              <a:t>Informed presence bias</a:t>
            </a:r>
          </a:p>
          <a:p>
            <a:pPr lvl="1"/>
            <a:r>
              <a:rPr lang="en-US" dirty="0"/>
              <a:t>Labs</a:t>
            </a:r>
          </a:p>
          <a:p>
            <a:pPr lvl="1"/>
            <a:r>
              <a:rPr lang="en-US" dirty="0"/>
              <a:t>Data sources</a:t>
            </a:r>
          </a:p>
          <a:p>
            <a:r>
              <a:rPr lang="en-US" dirty="0"/>
              <a:t>Higher morbidity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F6E43-8843-3C4A-AF2D-55B51A30D05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904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F6E43-8843-3C4A-AF2D-55B51A30D05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77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F6E43-8843-3C4A-AF2D-55B51A30D05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851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Informed presence bias: people who have information in the EHR differ from those who do not. </a:t>
            </a:r>
          </a:p>
          <a:p>
            <a:pPr lvl="1"/>
            <a:r>
              <a:rPr lang="en-US" dirty="0"/>
              <a:t>What would the ABG have shown, if it were checked? Hard to predict</a:t>
            </a:r>
          </a:p>
          <a:p>
            <a:pPr lvl="1"/>
            <a:endParaRPr lang="en-US" dirty="0"/>
          </a:p>
          <a:p>
            <a:r>
              <a:rPr lang="en-US" dirty="0"/>
              <a:t>EHR Computable Phenotype: an algorithm to classify patients based on the information present in the EHR</a:t>
            </a:r>
          </a:p>
          <a:p>
            <a:r>
              <a:rPr lang="en-US" dirty="0"/>
              <a:t>EHR Computable phenotype for Hypercapnic Respiratory Failure? </a:t>
            </a:r>
          </a:p>
          <a:p>
            <a:pPr lvl="1"/>
            <a:r>
              <a:rPr lang="en-US" dirty="0"/>
              <a:t>What should the reference standard be?</a:t>
            </a:r>
          </a:p>
          <a:p>
            <a:pPr lvl="2"/>
            <a:r>
              <a:rPr lang="en-US" dirty="0"/>
              <a:t>Physician adjudication? Chart Review</a:t>
            </a:r>
          </a:p>
          <a:p>
            <a:pPr lvl="2"/>
            <a:r>
              <a:rPr lang="en-US" dirty="0"/>
              <a:t>Based on some outcome measure: </a:t>
            </a:r>
            <a:r>
              <a:rPr lang="en-US" dirty="0" err="1"/>
              <a:t>ie</a:t>
            </a:r>
            <a:r>
              <a:rPr lang="en-US" dirty="0"/>
              <a:t>, risk of mortality or readmission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Uses:</a:t>
            </a:r>
          </a:p>
          <a:p>
            <a:r>
              <a:rPr lang="en-US" dirty="0"/>
              <a:t>Epidemiology: Prevalence Estimates</a:t>
            </a:r>
          </a:p>
          <a:p>
            <a:pPr lvl="1"/>
            <a:r>
              <a:rPr lang="en-US" dirty="0"/>
              <a:t>Conditional Probabilities for Diagnosis</a:t>
            </a:r>
          </a:p>
          <a:p>
            <a:pPr lvl="1"/>
            <a:r>
              <a:rPr lang="en-US" dirty="0"/>
              <a:t>Clarification of burden of disease; coverage of treatment modalities</a:t>
            </a:r>
          </a:p>
          <a:p>
            <a:r>
              <a:rPr lang="en-US" dirty="0"/>
              <a:t>Cohort or Trial enrollment</a:t>
            </a:r>
          </a:p>
          <a:p>
            <a:r>
              <a:rPr lang="en-US" dirty="0"/>
              <a:t>Prediction of patients in need of blood gas assessment or capnography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5CCB4-DF4F-3F4C-BC9E-4633452ED3B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396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5CCB4-DF4F-3F4C-BC9E-4633452ED3B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96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 bicarbonate range should be: 23-30 </a:t>
            </a:r>
            <a:r>
              <a:rPr lang="en-US" dirty="0" err="1"/>
              <a:t>Meq</a:t>
            </a:r>
            <a:r>
              <a:rPr lang="en-US" dirty="0"/>
              <a:t>/L</a:t>
            </a:r>
          </a:p>
          <a:p>
            <a:r>
              <a:rPr lang="en-US" dirty="0"/>
              <a:t>https://</a:t>
            </a:r>
            <a:r>
              <a:rPr lang="en-US" dirty="0" err="1"/>
              <a:t>cjasn.asnjournals.org</a:t>
            </a:r>
            <a:r>
              <a:rPr lang="en-US" dirty="0"/>
              <a:t>/content/13/2/343</a:t>
            </a:r>
          </a:p>
          <a:p>
            <a:endParaRPr lang="en-US" dirty="0"/>
          </a:p>
          <a:p>
            <a:r>
              <a:rPr lang="en-US" dirty="0"/>
              <a:t>Normal elevation correction: per 1000m, 1.5 </a:t>
            </a:r>
            <a:r>
              <a:rPr lang="en-US" dirty="0" err="1"/>
              <a:t>mEq</a:t>
            </a:r>
            <a:r>
              <a:rPr lang="en-US" dirty="0"/>
              <a:t>/L lower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5CCB4-DF4F-3F4C-BC9E-4633452ED3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91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Summary: as apnea duration increases and inter-event time decreases, the rate of ventilation between events required to maintain CO2 homeostasis increases.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(this explains why CPAP works in most OHS) </a:t>
            </a:r>
            <a:r>
              <a:rPr lang="en-US" dirty="0">
                <a:hlinkClick r:id="rId3"/>
              </a:rPr>
              <a:t>https://doi.org/10.1152/jappl.2000.88.1.257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relationship was seen between the CO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balance for each cycle and its interevent tidal volume or interevent ventilation. Positive CO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balance was not associated with a low interevent ventilation and occurred despite increased interevent ventilation to rates as high as 45 l/min.’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Thus, the authors infer the pathophysiology relates to **temporal** V/Q mismatching (as apposed to the usual **spatial** V/Q mismatch), rather than overall inability to compensate.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why they used Mixed Venous CO2 as a check – to ensure that temporal V/Q mismatching wasn’t compensated through changes in cardiac output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the relative duration of the event increased (increasing ratios), there was a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progressive increase in the interevent ventilation to a plateau at ratios &gt;3:1. This plateau occurred at an interevent ventilation that was 450% of the awake steady-state value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reflects the maximum ventilation achieved by any patient during the interevent periods.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 this would be different in someone who has pulmonary disease (or deconditioning) – limited in ability to increase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itchFamily="2" charset="2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model has been proposed where daytime hypercapnia can develop if sleep disordered breathing duration is sufficiently long or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interapnea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periods too short to restore ventilation and eucapnia (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Berger et al., 2000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Berger and colleagues have suggested that gradual elevations in CO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occur over time since the ventilatory response to hypercapnia is insufficient compared to the rise in CO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which occurs during sleep.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1A61A-74B6-D548-8F66-DDC3192B23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72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5CCB4-DF4F-3F4C-BC9E-4633452ED3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62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N=78 patients, consecutive; Geneva. Recruited at ICU discharge after surviving PaCO2 over 6.3 </a:t>
            </a:r>
            <a:r>
              <a:rPr lang="en-US" dirty="0" err="1"/>
              <a:t>kpa</a:t>
            </a:r>
            <a:r>
              <a:rPr lang="en-US" dirty="0"/>
              <a:t> and requiring invasive or NIV. Exclude NM </a:t>
            </a:r>
            <a:r>
              <a:rPr lang="en-US" dirty="0" err="1"/>
              <a:t>dz</a:t>
            </a:r>
            <a:r>
              <a:rPr lang="en-US" dirty="0"/>
              <a:t>, iatrogenic, or with persisting confusion</a:t>
            </a:r>
          </a:p>
          <a:p>
            <a:r>
              <a:rPr lang="en-US" dirty="0"/>
              <a:t>21% had been hospitalized in the last </a:t>
            </a:r>
            <a:r>
              <a:rPr lang="en-US" dirty="0" err="1"/>
              <a:t>yr</a:t>
            </a:r>
            <a:r>
              <a:rPr lang="en-US" dirty="0"/>
              <a:t> for resp failure. 67% had COPD. 81 percent of patients without COPD were obese. 29% had OSA known (mostly untreated); 66% of those tested had mod-severe OSA. 51% had COPD&amp;OSA. </a:t>
            </a:r>
            <a:r>
              <a:rPr lang="en-US" b="1" dirty="0"/>
              <a:t>44% had </a:t>
            </a:r>
            <a:r>
              <a:rPr lang="en-US" b="1" dirty="0" err="1"/>
              <a:t>HFpEF</a:t>
            </a:r>
            <a:r>
              <a:rPr lang="en-US" dirty="0"/>
              <a:t>, ~16%ish had </a:t>
            </a:r>
            <a:r>
              <a:rPr lang="en-US" dirty="0" err="1"/>
              <a:t>pHTN</a:t>
            </a:r>
            <a:endParaRPr lang="en-US" dirty="0"/>
          </a:p>
          <a:p>
            <a:r>
              <a:rPr lang="en-US" dirty="0"/>
              <a:t>Patients who were not treated for OSA had higher readmissions (similar with others)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1A61A-74B6-D548-8F66-DDC3192B23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39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5CCB4-DF4F-3F4C-BC9E-4633452ED3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84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Bariatric surgery screening for OHS: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Tran, Wang,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Gharaibeh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al.: Bariatric Surgery Risk in Obesity Hypoventilation - A total of 1,718 patients undergoing polysomnography with end-tidal CO2 monitoring prior to bariatric surgery at Cleveland Clinic from September 2011 to September 2018 were included.”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Findings: “OHS prevalence was 68.4%. Unadjusted analyses revealed a 1.5% increased odds of OHS (1.01; 1.00-1.03) per 1-unit BMI increase, 1.7% (1.02; 1.01-1.02) per 1% increase in sleep time Sa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&lt; 90%, 12% increase (1.12; 1.03-1.22) per 1-U increase in hemoglobin A1c, and 3.4% increased odds (1.03; 1.02-1.05) per 5-U increase in apnea-hypopnea index. The association of apnea-hypopnea index with OHS persisted after adjustment for age, sex, race, and BMI and its comorbidities (1.02; 1.01-1.04)”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“In a single-center retrospective study of morbidly obese patients admitted to the intensive care unit because of hypercapnic respiratory failure due to obesity hypoventilation, 75% had been erroneously diagnosed and treated for COPD, and 86% were being treated for congestive heart failure (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36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).”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Desai reported that 8% of all admissions to a general ICU with acute-on-chronic hypercapnic respiratory failure met diagnostic criteria for OHS (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22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 “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PE, Desai H. Characteristics of patients with the “malignant obesity hypoventilation syndrome” admitted to an ICU. J Intensive Care Med 2013;28:124–130.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BMI over 50+ - high rates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CDC estimated that 7.6% of the adult U.S. population has a BMI ≥40 kg/m</a:t>
            </a:r>
            <a:r>
              <a:rPr lang="en-US" baseline="30000" dirty="0"/>
              <a:t>2</a:t>
            </a:r>
            <a:r>
              <a:rPr lang="en-US" dirty="0"/>
              <a:t> (https://</a:t>
            </a:r>
            <a:r>
              <a:rPr lang="en-US" dirty="0" err="1"/>
              <a:t>pubmed.ncbi.nlm.nih.gov</a:t>
            </a:r>
            <a:r>
              <a:rPr lang="en-US" dirty="0"/>
              <a:t>/29922829/).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1A61A-74B6-D548-8F66-DDC3192B23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47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Ballpark, this is about similar to admission with Pulmonary Embolism.</a:t>
            </a:r>
          </a:p>
          <a:p>
            <a:endParaRPr lang="en-US" dirty="0"/>
          </a:p>
          <a:p>
            <a:r>
              <a:rPr lang="en-US" dirty="0"/>
              <a:t>(causal implication is slightly different)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5CCB4-DF4F-3F4C-BC9E-4633452ED3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1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539E3-D95A-0B01-8123-1921ACE5B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E46C8-E7E3-EB44-4FD7-C96945D84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BEEE9-FC31-9D0E-9883-69457F09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877-DBC0-AC4D-B338-B7A9382FC0A4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57522-C2E5-AD00-2518-60147836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A38F9-5699-3BE0-0FF2-3E3D09009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4DEF-3895-B342-B328-CD644CB6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2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FA253-92D5-0D8B-B482-BF95F4D5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7452D-2B6C-B0B6-6B4B-8495A1C0E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9B541-D212-84F2-D0C6-1FE9AA2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877-DBC0-AC4D-B338-B7A9382FC0A4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7DCF9-0902-5822-706F-A9C20783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9DC6A-3FFB-B92D-6531-AB115504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4DEF-3895-B342-B328-CD644CB6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6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8A2F2D-B088-C88E-E8AF-7B54B48008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E80A2-4368-C2DB-17F8-95DAAB5D0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D8AAE-C7F5-1FFB-0C04-ECEFCB78C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877-DBC0-AC4D-B338-B7A9382FC0A4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02849-1D7C-31B1-27D5-FB840D85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F94D1-A002-4554-1D14-50EDED920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4DEF-3895-B342-B328-CD644CB6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7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105E5-7B6B-84CF-95CE-693A357E1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EC71-18E9-A95A-EA03-1A32FD164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45FF5-2E09-94C3-51BD-5784D13EA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877-DBC0-AC4D-B338-B7A9382FC0A4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BD95F-A7DF-16C1-8590-F685E8DB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EE28A-325C-05BF-E04A-C13BC744E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4DEF-3895-B342-B328-CD644CB6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7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0362A-5A7A-9937-7EAA-7ABF7D8A9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8560B-176D-C3EF-1A70-29FF2313A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EA568-4761-3FDF-8DFC-91FBC00E4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877-DBC0-AC4D-B338-B7A9382FC0A4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1E93D-F017-C742-3AC9-D69358959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C06BB-1340-03BA-0B2C-382608090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4DEF-3895-B342-B328-CD644CB6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7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083AB-7AF2-F8C1-E9A6-5A5A76D20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C9FAB-6206-5BCB-5CD8-56167AD74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52A4-DF11-51D5-F22F-EFDA3E59D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AB97A-91A5-BEAD-D54E-816961010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877-DBC0-AC4D-B338-B7A9382FC0A4}" type="datetimeFigureOut">
              <a:rPr lang="en-US" smtClean="0"/>
              <a:t>1/31/23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BBDAF-DAFF-BD8B-4346-9A62C0A0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969DC-42E4-8405-40EF-B4BF679DA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4DEF-3895-B342-B328-CD644CB6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9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6C7BC-0D7D-7E56-8D28-0ACC088A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276B8-0B07-A5A4-AAAE-BD4F1801D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F34A5-D4D2-3B7E-8DBD-E9EBF648B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33B5CB-24C9-26CA-B58B-6DAAE0ED1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ADDE76-777F-EC4A-A7DF-80BB6FEB6A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B03E11-0851-6249-FDB2-D3A83EE0A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877-DBC0-AC4D-B338-B7A9382FC0A4}" type="datetimeFigureOut">
              <a:rPr lang="en-US" smtClean="0"/>
              <a:t>1/31/23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2414C-E585-343B-4066-9064C0B3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4F1F25-75B3-C71B-F088-652BB1D4B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4DEF-3895-B342-B328-CD644CB6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9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A5CEF-B6DB-9749-D62B-FF401F3B2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927214-EF2C-4292-807F-4C220DEDD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877-DBC0-AC4D-B338-B7A9382FC0A4}" type="datetimeFigureOut">
              <a:rPr lang="en-US" smtClean="0"/>
              <a:t>1/31/23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F95E1-7C27-74DE-9E9C-3AB4ECFEF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73FE7-90D3-C68E-D10C-E8E168BA5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4DEF-3895-B342-B328-CD644CB6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8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A923F6-2730-2E85-9AA2-18BBD141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877-DBC0-AC4D-B338-B7A9382FC0A4}" type="datetimeFigureOut">
              <a:rPr lang="en-US" smtClean="0"/>
              <a:t>1/31/23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69F657-114B-8780-9FCE-183BED2C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A2279-FDDA-31FF-9411-EEB1F4F3C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4DEF-3895-B342-B328-CD644CB6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2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FCBB6-C3C2-3A2C-C50A-375A50728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76EBA-4C72-9262-5BB4-88AB27258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494AE-0EA8-79BE-B87D-CD12A0FD9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3FDFD-F58A-6102-90B4-9F6284E3A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877-DBC0-AC4D-B338-B7A9382FC0A4}" type="datetimeFigureOut">
              <a:rPr lang="en-US" smtClean="0"/>
              <a:t>1/31/23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A493A-4757-05D5-39C7-21834E6C3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075C8-A51B-2D09-6F38-42C53572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4DEF-3895-B342-B328-CD644CB6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1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B1336-7C21-B868-AE92-BF6A82CC0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0951B2-0C76-2282-3E79-0E7BA274D1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F2637-4309-6716-BB79-D02872935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DB22F-E598-01C6-71A9-DBF626E8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877-DBC0-AC4D-B338-B7A9382FC0A4}" type="datetimeFigureOut">
              <a:rPr lang="en-US" smtClean="0"/>
              <a:t>1/31/23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3AF1C-6F80-6DC3-76BB-C6A85E7EB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A7F94-ED9F-D385-B314-A0D839BB1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4DEF-3895-B342-B328-CD644CB6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11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D8493D-7E14-4781-16BE-9D1B53183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3734E-4D85-C591-E6A1-FD1040D7B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A32A5-99DC-64C1-8247-92E7A8CE24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04877-DBC0-AC4D-B338-B7A9382FC0A4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E830A-C194-6918-F598-A9907D69F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D3AB8-D427-8858-3281-433773A3F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E4DEF-3895-B342-B328-CD644CB6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2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tiff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Brian.Locke@hsc.Utah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99F2F-A027-CA49-AFE6-A4CB1F539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OHS as a model: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0CE29-5872-749A-8853-0D80BFD3C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 </a:t>
            </a:r>
          </a:p>
          <a:p>
            <a:pPr lvl="1"/>
            <a:r>
              <a:rPr lang="en-US" dirty="0"/>
              <a:t>BMI &gt; 30 kg/m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Sleep-disordered breathing </a:t>
            </a:r>
          </a:p>
          <a:p>
            <a:pPr lvl="2"/>
            <a:r>
              <a:rPr lang="en-US" dirty="0"/>
              <a:t>90% of patients with OHS have sleep apnea (AHI ≥ 5), 70% have severe sleep apnea (AHI ≥ 30). Other 10% have sleep hypoventilation</a:t>
            </a:r>
          </a:p>
          <a:p>
            <a:pPr lvl="1"/>
            <a:r>
              <a:rPr lang="en-US" dirty="0"/>
              <a:t>Awake hypercapnia (45 mmHg at sea-level; *42-43 mmHg at SLC)</a:t>
            </a:r>
          </a:p>
          <a:p>
            <a:pPr lvl="1"/>
            <a:r>
              <a:rPr lang="en-US" b="1" dirty="0"/>
              <a:t>Exclusion of other causes of hypoventilation</a:t>
            </a:r>
          </a:p>
          <a:p>
            <a:pPr lvl="2"/>
            <a:r>
              <a:rPr lang="en-US" dirty="0"/>
              <a:t>Problematic practically and philosophically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330E6-4113-0EBB-2642-D2F62A943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0" y="483507"/>
            <a:ext cx="5765800" cy="2146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82F9A6-3F41-8E3D-3AC1-5884FA47D2D5}"/>
              </a:ext>
            </a:extLst>
          </p:cNvPr>
          <p:cNvSpPr txBox="1"/>
          <p:nvPr/>
        </p:nvSpPr>
        <p:spPr>
          <a:xfrm>
            <a:off x="8737600" y="5807631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*insurers disagree</a:t>
            </a:r>
          </a:p>
        </p:txBody>
      </p:sp>
    </p:spTree>
    <p:extLst>
      <p:ext uri="{BB962C8B-B14F-4D97-AF65-F5344CB8AC3E}">
        <p14:creationId xmlns:p14="http://schemas.microsoft.com/office/powerpoint/2010/main" val="379950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n with solid fill">
            <a:extLst>
              <a:ext uri="{FF2B5EF4-FFF2-40B4-BE49-F238E27FC236}">
                <a16:creationId xmlns:a16="http://schemas.microsoft.com/office/drawing/2014/main" id="{17A22E51-1E6C-9E8B-3EBB-E41EB25F2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653275"/>
            <a:ext cx="2993184" cy="29931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52FC59-8F1D-0AF4-A886-044F6BC0D7D3}"/>
              </a:ext>
            </a:extLst>
          </p:cNvPr>
          <p:cNvSpPr txBox="1"/>
          <p:nvPr/>
        </p:nvSpPr>
        <p:spPr>
          <a:xfrm>
            <a:off x="297894" y="1690688"/>
            <a:ext cx="194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COPD, Very Severe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BCE3B6-97BC-DAB4-E2A8-5C229EFF2A04}"/>
              </a:ext>
            </a:extLst>
          </p:cNvPr>
          <p:cNvSpPr txBox="1"/>
          <p:nvPr/>
        </p:nvSpPr>
        <p:spPr>
          <a:xfrm>
            <a:off x="297894" y="3059668"/>
            <a:ext cx="194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PaCO2 52 mmHg</a:t>
            </a:r>
          </a:p>
        </p:txBody>
      </p:sp>
      <p:pic>
        <p:nvPicPr>
          <p:cNvPr id="8" name="Content Placeholder 4" descr="Man with solid fill">
            <a:extLst>
              <a:ext uri="{FF2B5EF4-FFF2-40B4-BE49-F238E27FC236}">
                <a16:creationId xmlns:a16="http://schemas.microsoft.com/office/drawing/2014/main" id="{B856ECB5-BE66-E03B-288E-29732A655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0424" y="3653275"/>
            <a:ext cx="2993184" cy="29931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9AAD13-A591-6D43-1CFF-FE6B32850EB5}"/>
              </a:ext>
            </a:extLst>
          </p:cNvPr>
          <p:cNvSpPr txBox="1"/>
          <p:nvPr/>
        </p:nvSpPr>
        <p:spPr>
          <a:xfrm>
            <a:off x="10058318" y="1690688"/>
            <a:ext cx="194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BMI 45 kg/m2</a:t>
            </a:r>
          </a:p>
          <a:p>
            <a:r>
              <a:rPr lang="en-US" dirty="0"/>
              <a:t>AHI 50 event/</a:t>
            </a:r>
            <a:r>
              <a:rPr lang="en-US" dirty="0" err="1"/>
              <a:t>hr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D91DFE-DC1F-EC5F-8E57-9BCA82D1F201}"/>
              </a:ext>
            </a:extLst>
          </p:cNvPr>
          <p:cNvSpPr txBox="1"/>
          <p:nvPr/>
        </p:nvSpPr>
        <p:spPr>
          <a:xfrm>
            <a:off x="10058318" y="3059668"/>
            <a:ext cx="194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PaCO2 50 mmHg</a:t>
            </a:r>
          </a:p>
        </p:txBody>
      </p:sp>
      <p:pic>
        <p:nvPicPr>
          <p:cNvPr id="11" name="Content Placeholder 4" descr="Man with solid fill">
            <a:extLst>
              <a:ext uri="{FF2B5EF4-FFF2-40B4-BE49-F238E27FC236}">
                <a16:creationId xmlns:a16="http://schemas.microsoft.com/office/drawing/2014/main" id="{7EB65960-CB3D-4D99-FB82-304957113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6898" y="3653275"/>
            <a:ext cx="2993184" cy="29931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3B8E9B-6D23-A019-0250-E846A5924FBC}"/>
              </a:ext>
            </a:extLst>
          </p:cNvPr>
          <p:cNvSpPr txBox="1"/>
          <p:nvPr/>
        </p:nvSpPr>
        <p:spPr>
          <a:xfrm>
            <a:off x="2334792" y="1690688"/>
            <a:ext cx="194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COPD, mod severe</a:t>
            </a:r>
          </a:p>
          <a:p>
            <a:r>
              <a:rPr lang="en-US" dirty="0"/>
              <a:t>AHI 50 events/</a:t>
            </a:r>
            <a:r>
              <a:rPr lang="en-US" dirty="0" err="1"/>
              <a:t>hr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EF1248-40F3-7D2D-97BB-A516BEB7BC6C}"/>
              </a:ext>
            </a:extLst>
          </p:cNvPr>
          <p:cNvSpPr txBox="1"/>
          <p:nvPr/>
        </p:nvSpPr>
        <p:spPr>
          <a:xfrm>
            <a:off x="2334792" y="3059668"/>
            <a:ext cx="194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PaCO2 50 mmHg</a:t>
            </a:r>
          </a:p>
        </p:txBody>
      </p:sp>
      <p:pic>
        <p:nvPicPr>
          <p:cNvPr id="18" name="Content Placeholder 4" descr="Man with solid fill">
            <a:extLst>
              <a:ext uri="{FF2B5EF4-FFF2-40B4-BE49-F238E27FC236}">
                <a16:creationId xmlns:a16="http://schemas.microsoft.com/office/drawing/2014/main" id="{C7CAA33D-28BA-11D5-E16B-60733C5EE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1080" y="3653275"/>
            <a:ext cx="2993184" cy="29931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86C62EA-6C43-9EF1-B2D7-32F2012DAF4B}"/>
              </a:ext>
            </a:extLst>
          </p:cNvPr>
          <p:cNvSpPr txBox="1"/>
          <p:nvPr/>
        </p:nvSpPr>
        <p:spPr>
          <a:xfrm>
            <a:off x="7238974" y="1690688"/>
            <a:ext cx="1940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COPD, mod severe</a:t>
            </a:r>
          </a:p>
          <a:p>
            <a:r>
              <a:rPr lang="en-US" dirty="0"/>
              <a:t>AHI 10 events/</a:t>
            </a:r>
            <a:r>
              <a:rPr lang="en-US" dirty="0" err="1"/>
              <a:t>hr</a:t>
            </a:r>
            <a:endParaRPr lang="en-US" dirty="0"/>
          </a:p>
          <a:p>
            <a:r>
              <a:rPr lang="en-US" dirty="0"/>
              <a:t>Met. </a:t>
            </a:r>
            <a:r>
              <a:rPr lang="en-US" dirty="0" err="1"/>
              <a:t>Alk</a:t>
            </a:r>
            <a:r>
              <a:rPr lang="en-US" dirty="0"/>
              <a:t> loop </a:t>
            </a:r>
            <a:r>
              <a:rPr lang="en-US" dirty="0" err="1"/>
              <a:t>diur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C49A52-52D9-F5BF-CB8C-0B7EA110E511}"/>
              </a:ext>
            </a:extLst>
          </p:cNvPr>
          <p:cNvSpPr txBox="1"/>
          <p:nvPr/>
        </p:nvSpPr>
        <p:spPr>
          <a:xfrm>
            <a:off x="7238974" y="3059668"/>
            <a:ext cx="194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PaCO2 50 mmHg</a:t>
            </a: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73EAB8A7-D1C5-02DC-71FA-E6C8181B4F7B}"/>
              </a:ext>
            </a:extLst>
          </p:cNvPr>
          <p:cNvSpPr/>
          <p:nvPr/>
        </p:nvSpPr>
        <p:spPr>
          <a:xfrm>
            <a:off x="9760424" y="1433015"/>
            <a:ext cx="2354130" cy="5383025"/>
          </a:xfrm>
          <a:prstGeom prst="frame">
            <a:avLst>
              <a:gd name="adj1" fmla="val 2260"/>
            </a:avLst>
          </a:prstGeom>
          <a:solidFill>
            <a:srgbClr val="FF0000">
              <a:alpha val="52000"/>
            </a:srgbClr>
          </a:solidFill>
          <a:ln w="63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8CD61332-7FF3-D140-8DA4-18794D2068DC}"/>
              </a:ext>
            </a:extLst>
          </p:cNvPr>
          <p:cNvSpPr/>
          <p:nvPr/>
        </p:nvSpPr>
        <p:spPr>
          <a:xfrm>
            <a:off x="99079" y="1496705"/>
            <a:ext cx="2235713" cy="5319335"/>
          </a:xfrm>
          <a:prstGeom prst="frame">
            <a:avLst>
              <a:gd name="adj1" fmla="val 2260"/>
            </a:avLst>
          </a:prstGeom>
          <a:solidFill>
            <a:srgbClr val="FF0000">
              <a:alpha val="52000"/>
            </a:srgbClr>
          </a:solidFill>
          <a:ln w="63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E3BFAA-9335-2D86-6641-142D7E98E4CC}"/>
              </a:ext>
            </a:extLst>
          </p:cNvPr>
          <p:cNvSpPr txBox="1"/>
          <p:nvPr/>
        </p:nvSpPr>
        <p:spPr>
          <a:xfrm>
            <a:off x="297894" y="427736"/>
            <a:ext cx="144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Trial Data</a:t>
            </a:r>
          </a:p>
          <a:p>
            <a:r>
              <a:rPr lang="en-US" dirty="0"/>
              <a:t>Decent Epi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D39DF1-7A7C-E581-CD44-FA4949167607}"/>
              </a:ext>
            </a:extLst>
          </p:cNvPr>
          <p:cNvSpPr txBox="1"/>
          <p:nvPr/>
        </p:nvSpPr>
        <p:spPr>
          <a:xfrm>
            <a:off x="10212979" y="427735"/>
            <a:ext cx="144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Trial Data</a:t>
            </a:r>
          </a:p>
          <a:p>
            <a:r>
              <a:rPr lang="en-US" dirty="0"/>
              <a:t>Decent Epi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5301B2-B754-300A-A7C6-0B6F002164E3}"/>
              </a:ext>
            </a:extLst>
          </p:cNvPr>
          <p:cNvSpPr txBox="1"/>
          <p:nvPr/>
        </p:nvSpPr>
        <p:spPr>
          <a:xfrm>
            <a:off x="2808980" y="423663"/>
            <a:ext cx="144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Few Cohorts</a:t>
            </a:r>
          </a:p>
          <a:p>
            <a:r>
              <a:rPr lang="en-US" dirty="0"/>
              <a:t>Some Epi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16B23B-845A-D2DE-4E3C-103096DCEA6A}"/>
              </a:ext>
            </a:extLst>
          </p:cNvPr>
          <p:cNvSpPr txBox="1"/>
          <p:nvPr/>
        </p:nvSpPr>
        <p:spPr>
          <a:xfrm>
            <a:off x="7484633" y="413059"/>
            <a:ext cx="169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</a:t>
            </a:r>
            <a:r>
              <a:rPr lang="en-US" dirty="0" err="1"/>
              <a:t>tx</a:t>
            </a:r>
            <a:r>
              <a:rPr lang="en-US" dirty="0"/>
              <a:t> data</a:t>
            </a:r>
          </a:p>
          <a:p>
            <a:r>
              <a:rPr lang="en-US" dirty="0"/>
              <a:t>Limited epi data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56998F-B91D-7179-4904-A2B2D5FD0A60}"/>
              </a:ext>
            </a:extLst>
          </p:cNvPr>
          <p:cNvSpPr txBox="1"/>
          <p:nvPr/>
        </p:nvSpPr>
        <p:spPr>
          <a:xfrm>
            <a:off x="4931003" y="3894934"/>
            <a:ext cx="23541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Swap any combination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Muscular weakness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Obesity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Opiate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Lung disease</a:t>
            </a:r>
          </a:p>
          <a:p>
            <a:r>
              <a:rPr lang="en-US" dirty="0"/>
              <a:t>Etc.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534744A-D090-53A1-D4B4-6EF0A2C11A24}"/>
              </a:ext>
            </a:extLst>
          </p:cNvPr>
          <p:cNvCxnSpPr/>
          <p:nvPr/>
        </p:nvCxnSpPr>
        <p:spPr>
          <a:xfrm flipV="1">
            <a:off x="6441743" y="2663975"/>
            <a:ext cx="731944" cy="9893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57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D264F2-8BAC-F63F-A568-5C532975E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69" y="2263041"/>
            <a:ext cx="5130876" cy="44771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4E237C-E9F4-1847-7573-FF64488A9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24392"/>
            <a:ext cx="5638800" cy="2032000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8DEA717-4D1D-7895-149B-219844342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196057"/>
              </p:ext>
            </p:extLst>
          </p:nvPr>
        </p:nvGraphicFramePr>
        <p:xfrm>
          <a:off x="5943676" y="4157960"/>
          <a:ext cx="5830455" cy="18883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3485">
                  <a:extLst>
                    <a:ext uri="{9D8B030D-6E8A-4147-A177-3AD203B41FA5}">
                      <a16:colId xmlns:a16="http://schemas.microsoft.com/office/drawing/2014/main" val="2494068991"/>
                    </a:ext>
                  </a:extLst>
                </a:gridCol>
                <a:gridCol w="1943485">
                  <a:extLst>
                    <a:ext uri="{9D8B030D-6E8A-4147-A177-3AD203B41FA5}">
                      <a16:colId xmlns:a16="http://schemas.microsoft.com/office/drawing/2014/main" val="2135013941"/>
                    </a:ext>
                  </a:extLst>
                </a:gridCol>
                <a:gridCol w="1943485">
                  <a:extLst>
                    <a:ext uri="{9D8B030D-6E8A-4147-A177-3AD203B41FA5}">
                      <a16:colId xmlns:a16="http://schemas.microsoft.com/office/drawing/2014/main" val="3603991700"/>
                    </a:ext>
                  </a:extLst>
                </a:gridCol>
              </a:tblGrid>
              <a:tr h="4170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COPD (2/3)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COPD (1/3)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643476"/>
                  </a:ext>
                </a:extLst>
              </a:tr>
              <a:tr h="448837">
                <a:tc>
                  <a:txBody>
                    <a:bodyPr/>
                    <a:lstStyle/>
                    <a:p>
                      <a:r>
                        <a:rPr lang="en-US" dirty="0"/>
                        <a:t>Median [IQR] AHI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31.9 [14.3, 45.6]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66.0 [48.0, 83.8]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662376"/>
                  </a:ext>
                </a:extLst>
              </a:tr>
              <a:tr h="417027">
                <a:tc>
                  <a:txBody>
                    <a:bodyPr/>
                    <a:lstStyle/>
                    <a:p>
                      <a:r>
                        <a:rPr lang="en-US" dirty="0"/>
                        <a:t>AHI &gt; 5 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911102"/>
                  </a:ext>
                </a:extLst>
              </a:tr>
              <a:tr h="605462">
                <a:tc>
                  <a:txBody>
                    <a:bodyPr/>
                    <a:lstStyle/>
                    <a:p>
                      <a:r>
                        <a:rPr lang="en-US" dirty="0"/>
                        <a:t>AHI &gt; 15 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15279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7A40846-F308-5BDF-A791-FB9AF15BE090}"/>
              </a:ext>
            </a:extLst>
          </p:cNvPr>
          <p:cNvSpPr txBox="1"/>
          <p:nvPr/>
        </p:nvSpPr>
        <p:spPr>
          <a:xfrm>
            <a:off x="6718773" y="1234767"/>
            <a:ext cx="46350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Component cause paradigm predictions: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If OSA is a common component cause, it ought to be present in more patients with hypercapnic respiratory failure than expected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[weakest level of evidence]</a:t>
            </a:r>
          </a:p>
        </p:txBody>
      </p:sp>
    </p:spTree>
    <p:extLst>
      <p:ext uri="{BB962C8B-B14F-4D97-AF65-F5344CB8AC3E}">
        <p14:creationId xmlns:p14="http://schemas.microsoft.com/office/powerpoint/2010/main" val="912027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75D74-F6CC-80F6-1182-20C827C4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common is hypercapnic respiratory failure?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AE1C0-F7B8-C6FA-79DB-08DA330FA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Diagnosis occurs either at </a:t>
            </a:r>
            <a:r>
              <a:rPr lang="en-US" b="1" dirty="0"/>
              <a:t>sleep/pulmonology referral</a:t>
            </a:r>
            <a:r>
              <a:rPr lang="en-US" dirty="0"/>
              <a:t>, or </a:t>
            </a:r>
            <a:r>
              <a:rPr lang="en-US" b="1" dirty="0"/>
              <a:t>acute decompensation (hospitalization, worse prognosis)</a:t>
            </a:r>
          </a:p>
          <a:p>
            <a:r>
              <a:rPr lang="en-US" dirty="0"/>
              <a:t>There is 0 data on prevalence of outpatient all-cause hypercapnia. </a:t>
            </a:r>
          </a:p>
          <a:p>
            <a:pPr lvl="1"/>
            <a:r>
              <a:rPr lang="en-US" dirty="0"/>
              <a:t>Why? Fewer data sources, ABGs are invasive, less morbid population</a:t>
            </a:r>
          </a:p>
          <a:p>
            <a:r>
              <a:rPr lang="en-US" dirty="0"/>
              <a:t>Based on indications for NIV prescription, OHS is probably most common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113A1-D411-26B0-7202-9D44FB8AF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700" y="4468504"/>
            <a:ext cx="4343400" cy="19939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711B7C-63BB-F157-E93D-9104D5556483}"/>
              </a:ext>
            </a:extLst>
          </p:cNvPr>
          <p:cNvSpPr txBox="1">
            <a:spLocks/>
          </p:cNvSpPr>
          <p:nvPr/>
        </p:nvSpPr>
        <p:spPr>
          <a:xfrm>
            <a:off x="838200" y="4632280"/>
            <a:ext cx="9486900" cy="184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Fermi Estimate of Prevalence: 1 in 260 US adults</a:t>
            </a:r>
          </a:p>
          <a:p>
            <a:pPr lvl="1"/>
            <a:r>
              <a:rPr lang="en-US" dirty="0"/>
              <a:t>7.6% of adults US population BMI 40+</a:t>
            </a:r>
          </a:p>
          <a:p>
            <a:pPr lvl="1"/>
            <a:r>
              <a:rPr lang="en-US" dirty="0"/>
              <a:t>Rate of mod+ OSA in BMI 40+ = ~ 50%</a:t>
            </a:r>
          </a:p>
          <a:p>
            <a:pPr lvl="1"/>
            <a:r>
              <a:rPr lang="en-US" dirty="0"/>
              <a:t>Rate of OHS in mod+ OSA = ~10%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48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3165D6-ACB7-A42D-1FEC-A55066027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34" y="800692"/>
            <a:ext cx="5130800" cy="18415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9ED6D2-1BFC-8585-54A6-422310D0C335}"/>
              </a:ext>
            </a:extLst>
          </p:cNvPr>
          <p:cNvSpPr txBox="1">
            <a:spLocks/>
          </p:cNvSpPr>
          <p:nvPr/>
        </p:nvSpPr>
        <p:spPr>
          <a:xfrm>
            <a:off x="6064534" y="953092"/>
            <a:ext cx="5600700" cy="184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Cleveland Clinic; universal etCO2 before bariatric surgery</a:t>
            </a:r>
          </a:p>
          <a:p>
            <a:r>
              <a:rPr lang="en-US" dirty="0"/>
              <a:t>Prevalence: 68.4% by EtCO2 &gt; 45 or HCO3 over 27.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B3D2473-F54D-4EBD-0B18-CA28F096A27C}"/>
              </a:ext>
            </a:extLst>
          </p:cNvPr>
          <p:cNvSpPr txBox="1">
            <a:spLocks/>
          </p:cNvSpPr>
          <p:nvPr/>
        </p:nvSpPr>
        <p:spPr>
          <a:xfrm>
            <a:off x="476534" y="3301421"/>
            <a:ext cx="3098231" cy="32699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However, Conrad Addison, </a:t>
            </a:r>
            <a:r>
              <a:rPr lang="en-US" dirty="0" err="1"/>
              <a:t>Somya</a:t>
            </a:r>
            <a:r>
              <a:rPr lang="en-US" dirty="0"/>
              <a:t> Mishra, Krishna Sundar, and I found only 59 of 222 (26%) of patients undergoing bariatric surgery had HCO3 over 25 </a:t>
            </a:r>
            <a:r>
              <a:rPr lang="en-US" dirty="0" err="1"/>
              <a:t>mEq</a:t>
            </a:r>
            <a:r>
              <a:rPr lang="en-US" dirty="0"/>
              <a:t>/L at U of U </a:t>
            </a:r>
          </a:p>
          <a:p>
            <a:r>
              <a:rPr lang="en-US" dirty="0"/>
              <a:t>-ATS SRN Abstract Award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F961EE-6F41-B732-111C-DDCA78EC60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92" b="5296"/>
          <a:stretch/>
        </p:blipFill>
        <p:spPr>
          <a:xfrm>
            <a:off x="4421874" y="2934269"/>
            <a:ext cx="6438141" cy="36917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A3C39F-24C0-2DA4-D5C8-55EF57923105}"/>
              </a:ext>
            </a:extLst>
          </p:cNvPr>
          <p:cNvCxnSpPr/>
          <p:nvPr/>
        </p:nvCxnSpPr>
        <p:spPr>
          <a:xfrm>
            <a:off x="9771796" y="2934269"/>
            <a:ext cx="0" cy="3384644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B80FE07-8BE1-8D15-D5DF-2D2A98FD9134}"/>
              </a:ext>
            </a:extLst>
          </p:cNvPr>
          <p:cNvSpPr txBox="1">
            <a:spLocks/>
          </p:cNvSpPr>
          <p:nvPr/>
        </p:nvSpPr>
        <p:spPr>
          <a:xfrm>
            <a:off x="5285666" y="3087805"/>
            <a:ext cx="3912919" cy="583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[HCO3-] – day of surgery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14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C8F9BA-B331-FED0-1C1A-707F54393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2824" y="755248"/>
            <a:ext cx="7414525" cy="556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28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955DB-7BFA-E007-F5D1-5875796F1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Prevalence of hypercapnic resp failure inpatient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CA9DB0-A658-262C-BE8B-ED256FE76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825625"/>
            <a:ext cx="4744395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Australia, 2013-2017. First ABG w/n 24h of presentation: PaCO2 45+ (min. </a:t>
            </a:r>
            <a:r>
              <a:rPr lang="en-US" dirty="0" err="1"/>
              <a:t>est</a:t>
            </a:r>
            <a:r>
              <a:rPr lang="en-US" dirty="0"/>
              <a:t>)</a:t>
            </a:r>
          </a:p>
          <a:p>
            <a:r>
              <a:rPr lang="en-US" dirty="0"/>
              <a:t>Excluded VBG, out-of-hospital cardiac arrest, traumatic injury, or sedation</a:t>
            </a:r>
          </a:p>
          <a:p>
            <a:r>
              <a:rPr lang="en-US" dirty="0"/>
              <a:t>163 per 100k person-year (~=PE)</a:t>
            </a:r>
          </a:p>
          <a:p>
            <a:r>
              <a:rPr lang="en-US" dirty="0"/>
              <a:t>“Compared to those aged 45 to 54 years, each successive decade of life conferred increases [risk] by 2.1, 6.2, 15.7 and 26.2 times”</a:t>
            </a:r>
          </a:p>
          <a:p>
            <a:r>
              <a:rPr lang="en-US" dirty="0"/>
              <a:t>Acidosis (acute) in 55%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3676BB-D76D-D5F9-EC73-F075772D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768" y="1663307"/>
            <a:ext cx="6008632" cy="1984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FA882B-BEAA-FC28-BE37-10738E769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995" y="3782619"/>
            <a:ext cx="6965005" cy="208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08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69EAA211-CC34-1940-AB8D-046BA03D7938}"/>
              </a:ext>
            </a:extLst>
          </p:cNvPr>
          <p:cNvGrpSpPr/>
          <p:nvPr/>
        </p:nvGrpSpPr>
        <p:grpSpPr>
          <a:xfrm>
            <a:off x="1856232" y="4731496"/>
            <a:ext cx="9861294" cy="1998487"/>
            <a:chOff x="685800" y="4859512"/>
            <a:chExt cx="9861294" cy="199848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71825AD-5AB5-C54C-B4B5-1159914908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7992" y="5384531"/>
              <a:ext cx="2286000" cy="21812"/>
            </a:xfrm>
            <a:prstGeom prst="straightConnector1">
              <a:avLst/>
            </a:prstGeom>
            <a:ln w="952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9FCBC8D-9281-BB44-8A2A-5028D4F309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800" y="5774675"/>
              <a:ext cx="2286000" cy="21812"/>
            </a:xfrm>
            <a:prstGeom prst="straightConnector1">
              <a:avLst/>
            </a:prstGeom>
            <a:ln w="952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8E9CFF9-9ECF-A245-8C52-161B17CCAC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184" y="6183107"/>
              <a:ext cx="2286000" cy="21812"/>
            </a:xfrm>
            <a:prstGeom prst="straightConnector1">
              <a:avLst/>
            </a:prstGeom>
            <a:ln w="952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65171CE-0B4A-D34E-BB66-2C43406460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568" y="6609827"/>
              <a:ext cx="2286000" cy="21812"/>
            </a:xfrm>
            <a:prstGeom prst="straightConnector1">
              <a:avLst/>
            </a:prstGeom>
            <a:ln w="952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690863C2-918A-8D4B-BB80-EDB2AA5B9E8A}"/>
                </a:ext>
              </a:extLst>
            </p:cNvPr>
            <p:cNvSpPr/>
            <p:nvPr/>
          </p:nvSpPr>
          <p:spPr>
            <a:xfrm>
              <a:off x="3028188" y="4859512"/>
              <a:ext cx="7518906" cy="19984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dirty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Recurrent Acute Hypercapnic Respiratory Failure (subtle diff. from chronic)</a:t>
              </a:r>
            </a:p>
            <a:p>
              <a:pPr>
                <a:lnSpc>
                  <a:spcPct val="15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Acute Hypercapnic Respiratory Failure</a:t>
              </a:r>
            </a:p>
            <a:p>
              <a:pPr>
                <a:lnSpc>
                  <a:spcPct val="15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Transient Hypercapnia? (hard to capture, hypothetical – opiates?)</a:t>
              </a:r>
            </a:p>
            <a:p>
              <a:pPr>
                <a:lnSpc>
                  <a:spcPct val="15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Chronic Hypercapnic Respiratory Failure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E0AC4D-4F3E-884A-8C30-4D5C6B137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Hypercapnia Trajectories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B5AA781-E700-E446-9E5C-E6E6035F0BEF}"/>
              </a:ext>
            </a:extLst>
          </p:cNvPr>
          <p:cNvGrpSpPr/>
          <p:nvPr/>
        </p:nvGrpSpPr>
        <p:grpSpPr>
          <a:xfrm>
            <a:off x="719328" y="1968352"/>
            <a:ext cx="10998198" cy="2698949"/>
            <a:chOff x="472440" y="1888766"/>
            <a:chExt cx="10998198" cy="269894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A06DEA9-B729-C34F-8183-84FE58D2353B}"/>
                </a:ext>
              </a:extLst>
            </p:cNvPr>
            <p:cNvGrpSpPr/>
            <p:nvPr/>
          </p:nvGrpSpPr>
          <p:grpSpPr>
            <a:xfrm>
              <a:off x="697992" y="1888766"/>
              <a:ext cx="10772646" cy="2514546"/>
              <a:chOff x="697992" y="2291102"/>
              <a:chExt cx="10772646" cy="2514546"/>
            </a:xfrm>
          </p:grpSpPr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EB0450CA-A779-6B41-94BB-2F96B8A437CD}"/>
                  </a:ext>
                </a:extLst>
              </p:cNvPr>
              <p:cNvSpPr/>
              <p:nvPr/>
            </p:nvSpPr>
            <p:spPr>
              <a:xfrm>
                <a:off x="5236464" y="4082320"/>
                <a:ext cx="2353056" cy="7233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Hypercapnia (not identified)</a:t>
                </a:r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80CA9B4-D5E7-6F44-908E-FE470540A4E6}"/>
                  </a:ext>
                </a:extLst>
              </p:cNvPr>
              <p:cNvSpPr/>
              <p:nvPr/>
            </p:nvSpPr>
            <p:spPr>
              <a:xfrm>
                <a:off x="5187696" y="2313528"/>
                <a:ext cx="2353056" cy="7233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Normalization of Hypercapnia</a:t>
                </a:r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E662725A-9D62-7043-9E34-4901DA75834E}"/>
                  </a:ext>
                </a:extLst>
              </p:cNvPr>
              <p:cNvSpPr/>
              <p:nvPr/>
            </p:nvSpPr>
            <p:spPr>
              <a:xfrm>
                <a:off x="9396984" y="2291102"/>
                <a:ext cx="2048256" cy="7233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Normal CO2 on labs</a:t>
                </a:r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94064BEB-8346-1548-AB1E-04C0C6DD97D3}"/>
                  </a:ext>
                </a:extLst>
              </p:cNvPr>
              <p:cNvSpPr/>
              <p:nvPr/>
            </p:nvSpPr>
            <p:spPr>
              <a:xfrm>
                <a:off x="9422382" y="4070654"/>
                <a:ext cx="2048256" cy="7233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Hypercapnia on labs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14C8F812-7A19-5F42-BEAB-5DBD301C97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45664" y="2887075"/>
                <a:ext cx="2590800" cy="1556909"/>
              </a:xfrm>
              <a:prstGeom prst="straightConnector1">
                <a:avLst/>
              </a:prstGeom>
              <a:ln w="9525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5C605E16-9DCF-5249-BF06-AA95403271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79776" y="2686099"/>
                <a:ext cx="2417064" cy="1738193"/>
              </a:xfrm>
              <a:prstGeom prst="straightConnector1">
                <a:avLst/>
              </a:prstGeom>
              <a:ln w="9525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A7F01D1C-A7D1-8D4D-A418-40FC9B774A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6248" y="4527373"/>
                <a:ext cx="2490216" cy="47199"/>
              </a:xfrm>
              <a:prstGeom prst="straightConnector1">
                <a:avLst/>
              </a:prstGeom>
              <a:ln w="9525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804477A7-EF86-CD41-907B-B0F8259C1E00}"/>
                  </a:ext>
                </a:extLst>
              </p:cNvPr>
              <p:cNvCxnSpPr>
                <a:cxnSpLocks/>
                <a:endCxn id="11" idx="1"/>
              </p:cNvCxnSpPr>
              <p:nvPr/>
            </p:nvCxnSpPr>
            <p:spPr>
              <a:xfrm>
                <a:off x="7540752" y="2620830"/>
                <a:ext cx="1856232" cy="31936"/>
              </a:xfrm>
              <a:prstGeom prst="straightConnector1">
                <a:avLst/>
              </a:prstGeom>
              <a:ln w="9525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4AD6A7D0-8870-304E-8D48-2B9AA2E461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79776" y="2447496"/>
                <a:ext cx="2423160" cy="1693257"/>
              </a:xfrm>
              <a:prstGeom prst="straightConnector1">
                <a:avLst/>
              </a:prstGeom>
              <a:ln w="952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E27F44E9-D07F-4D4A-B223-8F65D961E620}"/>
                  </a:ext>
                </a:extLst>
              </p:cNvPr>
              <p:cNvSpPr/>
              <p:nvPr/>
            </p:nvSpPr>
            <p:spPr>
              <a:xfrm>
                <a:off x="697992" y="4070654"/>
                <a:ext cx="2048256" cy="7233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Hypercapnia on labs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197FE275-E890-B94B-88E3-FE27895749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0752" y="2887075"/>
                <a:ext cx="1905000" cy="1438899"/>
              </a:xfrm>
              <a:prstGeom prst="straightConnector1">
                <a:avLst/>
              </a:prstGeom>
              <a:ln w="952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60E94544-0D3E-2E4E-8664-6DDBFAF54E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89520" y="4574572"/>
                <a:ext cx="1807464" cy="0"/>
              </a:xfrm>
              <a:prstGeom prst="straightConnector1">
                <a:avLst/>
              </a:prstGeom>
              <a:ln w="9525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649340C7-D8B8-B94F-B769-A46DC8372A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89520" y="2711526"/>
                <a:ext cx="1780032" cy="1626826"/>
              </a:xfrm>
              <a:prstGeom prst="straightConnector1">
                <a:avLst/>
              </a:prstGeom>
              <a:ln w="9525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Frame 49">
              <a:extLst>
                <a:ext uri="{FF2B5EF4-FFF2-40B4-BE49-F238E27FC236}">
                  <a16:creationId xmlns:a16="http://schemas.microsoft.com/office/drawing/2014/main" id="{BD7B17B3-D634-784A-8F6E-0DD505FEC376}"/>
                </a:ext>
              </a:extLst>
            </p:cNvPr>
            <p:cNvSpPr/>
            <p:nvPr/>
          </p:nvSpPr>
          <p:spPr>
            <a:xfrm>
              <a:off x="472440" y="3460076"/>
              <a:ext cx="2453641" cy="1127639"/>
            </a:xfrm>
            <a:prstGeom prst="frame">
              <a:avLst>
                <a:gd name="adj1" fmla="val 8895"/>
              </a:avLst>
            </a:prstGeom>
            <a:solidFill>
              <a:schemeClr val="tx1">
                <a:alpha val="52000"/>
              </a:schemeClr>
            </a:solidFill>
            <a:ln w="635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247B747-C4C8-390C-F396-152CEF514566}"/>
              </a:ext>
            </a:extLst>
          </p:cNvPr>
          <p:cNvCxnSpPr>
            <a:cxnSpLocks/>
          </p:cNvCxnSpPr>
          <p:nvPr/>
        </p:nvCxnSpPr>
        <p:spPr>
          <a:xfrm>
            <a:off x="499872" y="2029003"/>
            <a:ext cx="0" cy="2199219"/>
          </a:xfrm>
          <a:prstGeom prst="straightConnector1">
            <a:avLst/>
          </a:prstGeom>
          <a:ln w="952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D996A8C-268D-E18E-DEDE-8AE283F12503}"/>
              </a:ext>
            </a:extLst>
          </p:cNvPr>
          <p:cNvSpPr txBox="1"/>
          <p:nvPr/>
        </p:nvSpPr>
        <p:spPr>
          <a:xfrm>
            <a:off x="-70104" y="1409418"/>
            <a:ext cx="1139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Increasing CO2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EF4526-73B6-5FD1-A0E1-834A6A0F0999}"/>
              </a:ext>
            </a:extLst>
          </p:cNvPr>
          <p:cNvSpPr txBox="1"/>
          <p:nvPr/>
        </p:nvSpPr>
        <p:spPr>
          <a:xfrm>
            <a:off x="1409500" y="1373889"/>
            <a:ext cx="1483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Assessment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9DF77F-CC54-6E8E-3601-445A3127E69E}"/>
              </a:ext>
            </a:extLst>
          </p:cNvPr>
          <p:cNvSpPr txBox="1"/>
          <p:nvPr/>
        </p:nvSpPr>
        <p:spPr>
          <a:xfrm>
            <a:off x="5811674" y="1255550"/>
            <a:ext cx="1375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Between Assessments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557956-EFC5-99D9-C66A-C75100E1D92C}"/>
              </a:ext>
            </a:extLst>
          </p:cNvPr>
          <p:cNvSpPr txBox="1"/>
          <p:nvPr/>
        </p:nvSpPr>
        <p:spPr>
          <a:xfrm>
            <a:off x="10098024" y="1209123"/>
            <a:ext cx="1375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Assessment 2</a:t>
            </a:r>
            <a:endParaRPr lang="en-US" dirty="0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572F1130-D5A1-1469-DDB6-FB99B2429B34}"/>
              </a:ext>
            </a:extLst>
          </p:cNvPr>
          <p:cNvSpPr/>
          <p:nvPr/>
        </p:nvSpPr>
        <p:spPr>
          <a:xfrm>
            <a:off x="884064" y="1978485"/>
            <a:ext cx="2048256" cy="7233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Normal CO2 on labs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22B6983-6506-8F69-E7D5-3E92C4C4284E}"/>
              </a:ext>
            </a:extLst>
          </p:cNvPr>
          <p:cNvSpPr txBox="1"/>
          <p:nvPr/>
        </p:nvSpPr>
        <p:spPr>
          <a:xfrm>
            <a:off x="-281938" y="5325128"/>
            <a:ext cx="24536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Common: COPD, UT?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0862F4F-90DB-EB5B-1FA2-2094FF030F1F}"/>
              </a:ext>
            </a:extLst>
          </p:cNvPr>
          <p:cNvSpPr txBox="1"/>
          <p:nvPr/>
        </p:nvSpPr>
        <p:spPr>
          <a:xfrm>
            <a:off x="842" y="6297145"/>
            <a:ext cx="18553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Common: OHS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29B3ED2-2CF4-192A-E0C6-4822E8C7CFD4}"/>
              </a:ext>
            </a:extLst>
          </p:cNvPr>
          <p:cNvCxnSpPr>
            <a:cxnSpLocks/>
          </p:cNvCxnSpPr>
          <p:nvPr/>
        </p:nvCxnSpPr>
        <p:spPr>
          <a:xfrm>
            <a:off x="7836408" y="4251822"/>
            <a:ext cx="1832862" cy="666167"/>
          </a:xfrm>
          <a:prstGeom prst="straightConnector1">
            <a:avLst/>
          </a:prstGeom>
          <a:ln w="9525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281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3A67F-3F71-0940-9F76-D1060E038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of missed diagnoses: Inpatients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7A2AD-5CFC-CB4A-9DD5-EC98965EE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104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2005, Denver. Consecutive admissions of patients with BMI over 35. Excluded COPD or prior lung resection. 31% had PaCO2 over 45*. In subgroup of BMI over 50, 48% did. </a:t>
            </a:r>
          </a:p>
          <a:p>
            <a:r>
              <a:rPr lang="en-US" dirty="0"/>
              <a:t>Only 23% diagnosed with OHS, 13% commenced on PAP after discharge.</a:t>
            </a:r>
          </a:p>
          <a:p>
            <a:pPr lvl="1"/>
            <a:endParaRPr lang="en-US" dirty="0"/>
          </a:p>
          <a:p>
            <a:r>
              <a:rPr lang="en-US" dirty="0"/>
              <a:t>Reviewed all admissions with PaCO2 over 45 and BMI over 40. </a:t>
            </a:r>
          </a:p>
          <a:p>
            <a:r>
              <a:rPr lang="en-US" dirty="0"/>
              <a:t>75% misdiagnosed with OHS despite not having evidence of obstruction on PFTs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86CFC3-4DF2-8CBF-14B7-189D9CFD4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800462"/>
            <a:ext cx="4362450" cy="1160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0DAE7E-7D46-59E1-8161-56FE3DBD1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4140994"/>
            <a:ext cx="4105128" cy="168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04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14F7C5-1F05-9845-8C15-A938A8442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06" y="190314"/>
            <a:ext cx="7668635" cy="2835274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800EFE3E-3BD7-F047-90E4-090F820EA8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604"/>
          <a:stretch/>
        </p:blipFill>
        <p:spPr>
          <a:xfrm>
            <a:off x="6436659" y="1845317"/>
            <a:ext cx="5607424" cy="48492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578237-DB71-FD49-A6A0-919B4D37E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120" y="3310218"/>
            <a:ext cx="4229100" cy="281940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D986E8DF-2F58-FDF1-CEC2-BD1EAEC956AD}"/>
              </a:ext>
            </a:extLst>
          </p:cNvPr>
          <p:cNvSpPr/>
          <p:nvPr/>
        </p:nvSpPr>
        <p:spPr>
          <a:xfrm>
            <a:off x="1144120" y="3310219"/>
            <a:ext cx="4229100" cy="715682"/>
          </a:xfrm>
          <a:prstGeom prst="frame">
            <a:avLst>
              <a:gd name="adj1" fmla="val 2260"/>
            </a:avLst>
          </a:prstGeom>
          <a:solidFill>
            <a:srgbClr val="FF0000">
              <a:alpha val="52000"/>
            </a:srgbClr>
          </a:solidFill>
          <a:ln w="63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E8422E7-FDEB-8483-F061-69B41FE8B55F}"/>
              </a:ext>
            </a:extLst>
          </p:cNvPr>
          <p:cNvSpPr/>
          <p:nvPr/>
        </p:nvSpPr>
        <p:spPr>
          <a:xfrm>
            <a:off x="1144120" y="4808818"/>
            <a:ext cx="4229100" cy="893481"/>
          </a:xfrm>
          <a:prstGeom prst="frame">
            <a:avLst>
              <a:gd name="adj1" fmla="val 2260"/>
            </a:avLst>
          </a:prstGeom>
          <a:solidFill>
            <a:srgbClr val="FF0000">
              <a:alpha val="52000"/>
            </a:srgbClr>
          </a:solidFill>
          <a:ln w="63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84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C30291-DAC6-6345-AC83-7ABC64160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826500" cy="3213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1F0755-B7C6-3E45-9837-FD81ECB0E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88517"/>
            <a:ext cx="6096000" cy="4529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231AB1-5020-2741-AAE1-E465B20E2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80" y="3280177"/>
            <a:ext cx="5412441" cy="3437375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2A7812F4-C450-0158-7255-D4B525C1CF3E}"/>
              </a:ext>
            </a:extLst>
          </p:cNvPr>
          <p:cNvSpPr/>
          <p:nvPr/>
        </p:nvSpPr>
        <p:spPr>
          <a:xfrm>
            <a:off x="432920" y="4095193"/>
            <a:ext cx="5142380" cy="502207"/>
          </a:xfrm>
          <a:prstGeom prst="frame">
            <a:avLst>
              <a:gd name="adj1" fmla="val 2260"/>
            </a:avLst>
          </a:prstGeom>
          <a:solidFill>
            <a:srgbClr val="FF0000">
              <a:alpha val="52000"/>
            </a:srgbClr>
          </a:solidFill>
          <a:ln w="63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4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096DD9-CA78-D68D-F919-43C6EACF6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88" y="0"/>
            <a:ext cx="4203700" cy="2654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29ACC1-1F86-F3D8-6294-AE6A1477A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1333"/>
            <a:ext cx="12192000" cy="465666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658227-9D2B-1643-134B-359760F86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3756" y="792912"/>
            <a:ext cx="4348915" cy="1011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ERS 2018: Obesity-related hypoventilation paradigm</a:t>
            </a:r>
          </a:p>
        </p:txBody>
      </p:sp>
    </p:spTree>
    <p:extLst>
      <p:ext uri="{BB962C8B-B14F-4D97-AF65-F5344CB8AC3E}">
        <p14:creationId xmlns:p14="http://schemas.microsoft.com/office/powerpoint/2010/main" val="4230645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n with solid fill">
            <a:extLst>
              <a:ext uri="{FF2B5EF4-FFF2-40B4-BE49-F238E27FC236}">
                <a16:creationId xmlns:a16="http://schemas.microsoft.com/office/drawing/2014/main" id="{17A22E51-1E6C-9E8B-3EBB-E41EB25F2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653275"/>
            <a:ext cx="2993184" cy="29931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52FC59-8F1D-0AF4-A886-044F6BC0D7D3}"/>
              </a:ext>
            </a:extLst>
          </p:cNvPr>
          <p:cNvSpPr txBox="1"/>
          <p:nvPr/>
        </p:nvSpPr>
        <p:spPr>
          <a:xfrm>
            <a:off x="297894" y="1690688"/>
            <a:ext cx="194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COPD, Very Severe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BCE3B6-97BC-DAB4-E2A8-5C229EFF2A04}"/>
              </a:ext>
            </a:extLst>
          </p:cNvPr>
          <p:cNvSpPr txBox="1"/>
          <p:nvPr/>
        </p:nvSpPr>
        <p:spPr>
          <a:xfrm>
            <a:off x="297894" y="3059668"/>
            <a:ext cx="194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PaCO2 52 mmHg</a:t>
            </a:r>
          </a:p>
        </p:txBody>
      </p:sp>
      <p:pic>
        <p:nvPicPr>
          <p:cNvPr id="8" name="Content Placeholder 4" descr="Man with solid fill">
            <a:extLst>
              <a:ext uri="{FF2B5EF4-FFF2-40B4-BE49-F238E27FC236}">
                <a16:creationId xmlns:a16="http://schemas.microsoft.com/office/drawing/2014/main" id="{B856ECB5-BE66-E03B-288E-29732A655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0424" y="3653275"/>
            <a:ext cx="2993184" cy="29931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9AAD13-A591-6D43-1CFF-FE6B32850EB5}"/>
              </a:ext>
            </a:extLst>
          </p:cNvPr>
          <p:cNvSpPr txBox="1"/>
          <p:nvPr/>
        </p:nvSpPr>
        <p:spPr>
          <a:xfrm>
            <a:off x="10058318" y="1690688"/>
            <a:ext cx="194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BMI 45 kg/m2</a:t>
            </a:r>
          </a:p>
          <a:p>
            <a:r>
              <a:rPr lang="en-US" dirty="0"/>
              <a:t>AHI 50 event/</a:t>
            </a:r>
            <a:r>
              <a:rPr lang="en-US" dirty="0" err="1"/>
              <a:t>hr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D91DFE-DC1F-EC5F-8E57-9BCA82D1F201}"/>
              </a:ext>
            </a:extLst>
          </p:cNvPr>
          <p:cNvSpPr txBox="1"/>
          <p:nvPr/>
        </p:nvSpPr>
        <p:spPr>
          <a:xfrm>
            <a:off x="10058318" y="3059668"/>
            <a:ext cx="194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PaCO2 50 mmHg</a:t>
            </a:r>
          </a:p>
        </p:txBody>
      </p:sp>
      <p:pic>
        <p:nvPicPr>
          <p:cNvPr id="11" name="Content Placeholder 4" descr="Man with solid fill">
            <a:extLst>
              <a:ext uri="{FF2B5EF4-FFF2-40B4-BE49-F238E27FC236}">
                <a16:creationId xmlns:a16="http://schemas.microsoft.com/office/drawing/2014/main" id="{7EB65960-CB3D-4D99-FB82-304957113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6898" y="3653275"/>
            <a:ext cx="2993184" cy="29931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3B8E9B-6D23-A019-0250-E846A5924FBC}"/>
              </a:ext>
            </a:extLst>
          </p:cNvPr>
          <p:cNvSpPr txBox="1"/>
          <p:nvPr/>
        </p:nvSpPr>
        <p:spPr>
          <a:xfrm>
            <a:off x="2334792" y="1690688"/>
            <a:ext cx="194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COPD, mod severe</a:t>
            </a:r>
          </a:p>
          <a:p>
            <a:r>
              <a:rPr lang="en-US" dirty="0"/>
              <a:t>AHI 50 events/</a:t>
            </a:r>
            <a:r>
              <a:rPr lang="en-US" dirty="0" err="1"/>
              <a:t>hr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EF1248-40F3-7D2D-97BB-A516BEB7BC6C}"/>
              </a:ext>
            </a:extLst>
          </p:cNvPr>
          <p:cNvSpPr txBox="1"/>
          <p:nvPr/>
        </p:nvSpPr>
        <p:spPr>
          <a:xfrm>
            <a:off x="2334792" y="3059668"/>
            <a:ext cx="194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PaCO2 50 mmHg</a:t>
            </a:r>
          </a:p>
        </p:txBody>
      </p:sp>
      <p:pic>
        <p:nvPicPr>
          <p:cNvPr id="18" name="Content Placeholder 4" descr="Man with solid fill">
            <a:extLst>
              <a:ext uri="{FF2B5EF4-FFF2-40B4-BE49-F238E27FC236}">
                <a16:creationId xmlns:a16="http://schemas.microsoft.com/office/drawing/2014/main" id="{C7CAA33D-28BA-11D5-E16B-60733C5EE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1080" y="3653275"/>
            <a:ext cx="2993184" cy="29931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86C62EA-6C43-9EF1-B2D7-32F2012DAF4B}"/>
              </a:ext>
            </a:extLst>
          </p:cNvPr>
          <p:cNvSpPr txBox="1"/>
          <p:nvPr/>
        </p:nvSpPr>
        <p:spPr>
          <a:xfrm>
            <a:off x="7238974" y="1690688"/>
            <a:ext cx="1940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COPD, mod severe</a:t>
            </a:r>
          </a:p>
          <a:p>
            <a:r>
              <a:rPr lang="en-US" dirty="0"/>
              <a:t>AHI 5 events/</a:t>
            </a:r>
            <a:r>
              <a:rPr lang="en-US" dirty="0" err="1"/>
              <a:t>hr</a:t>
            </a:r>
            <a:endParaRPr lang="en-US" dirty="0"/>
          </a:p>
          <a:p>
            <a:r>
              <a:rPr lang="en-US" dirty="0"/>
              <a:t>Met. </a:t>
            </a:r>
            <a:r>
              <a:rPr lang="en-US" dirty="0" err="1"/>
              <a:t>Alk</a:t>
            </a:r>
            <a:r>
              <a:rPr lang="en-US" dirty="0"/>
              <a:t> loop </a:t>
            </a:r>
            <a:r>
              <a:rPr lang="en-US" dirty="0" err="1"/>
              <a:t>diur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C49A52-52D9-F5BF-CB8C-0B7EA110E511}"/>
              </a:ext>
            </a:extLst>
          </p:cNvPr>
          <p:cNvSpPr txBox="1"/>
          <p:nvPr/>
        </p:nvSpPr>
        <p:spPr>
          <a:xfrm>
            <a:off x="7238974" y="3059668"/>
            <a:ext cx="194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PaCO2 50 mmHg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5C10ADF-8E30-1C30-C683-7919836D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What proportion of hypercapnia is caused by each etiology? </a:t>
            </a:r>
            <a:r>
              <a:rPr lang="en-US" sz="2400" b="1" dirty="0"/>
              <a:t>Unknown</a:t>
            </a:r>
            <a:br>
              <a:rPr lang="en-US" sz="2400" dirty="0"/>
            </a:br>
            <a:r>
              <a:rPr lang="en-US" sz="2400" dirty="0"/>
              <a:t>Do these mixed causes of hypercapnia benefit from the same therapy? </a:t>
            </a:r>
            <a:r>
              <a:rPr lang="en-US" sz="2400" b="1" dirty="0"/>
              <a:t>Unknown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CDD6DA-DF68-CD4E-79B1-B53043C0FE4F}"/>
              </a:ext>
            </a:extLst>
          </p:cNvPr>
          <p:cNvSpPr txBox="1"/>
          <p:nvPr/>
        </p:nvSpPr>
        <p:spPr>
          <a:xfrm>
            <a:off x="4931003" y="3894934"/>
            <a:ext cx="2354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Swap any combination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Muscular weakness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Obesity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Opiate use</a:t>
            </a:r>
          </a:p>
          <a:p>
            <a:r>
              <a:rPr lang="en-US" dirty="0"/>
              <a:t>Etc.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5E41CFF-C752-9F05-90D4-39B0624209F7}"/>
              </a:ext>
            </a:extLst>
          </p:cNvPr>
          <p:cNvCxnSpPr/>
          <p:nvPr/>
        </p:nvCxnSpPr>
        <p:spPr>
          <a:xfrm flipV="1">
            <a:off x="6441743" y="2663975"/>
            <a:ext cx="731944" cy="9893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ame 30">
            <a:extLst>
              <a:ext uri="{FF2B5EF4-FFF2-40B4-BE49-F238E27FC236}">
                <a16:creationId xmlns:a16="http://schemas.microsoft.com/office/drawing/2014/main" id="{5C2B676D-094D-455D-9514-393535D73FEE}"/>
              </a:ext>
            </a:extLst>
          </p:cNvPr>
          <p:cNvSpPr/>
          <p:nvPr/>
        </p:nvSpPr>
        <p:spPr>
          <a:xfrm>
            <a:off x="99079" y="1496705"/>
            <a:ext cx="12092921" cy="5361295"/>
          </a:xfrm>
          <a:prstGeom prst="frame">
            <a:avLst>
              <a:gd name="adj1" fmla="val 2260"/>
            </a:avLst>
          </a:prstGeom>
          <a:solidFill>
            <a:srgbClr val="FF0000">
              <a:alpha val="52000"/>
            </a:srgbClr>
          </a:solidFill>
          <a:ln w="635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51B3A4-7437-5283-B133-E5F3F783A63C}"/>
              </a:ext>
            </a:extLst>
          </p:cNvPr>
          <p:cNvSpPr txBox="1"/>
          <p:nvPr/>
        </p:nvSpPr>
        <p:spPr>
          <a:xfrm>
            <a:off x="5573310" y="1390299"/>
            <a:ext cx="937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7814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D6CA-F5CF-0F44-A72C-B5A4A2ECC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the current literature identifying hypercapnia?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6B328C-79CA-2F40-8959-544A09A2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06" y="1583579"/>
            <a:ext cx="7668635" cy="283527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9684D9-5AE2-6B45-B6DE-9F6083A37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756" y="4533416"/>
            <a:ext cx="9968753" cy="254625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Admitted (ICU or floor) with one of the following diagnostic codes:</a:t>
            </a:r>
          </a:p>
          <a:p>
            <a:r>
              <a:rPr lang="en-US" dirty="0"/>
              <a:t>J96.02 (acute hypercapnic respiratory failure)</a:t>
            </a:r>
          </a:p>
          <a:p>
            <a:r>
              <a:rPr lang="en-US" dirty="0"/>
              <a:t>J96.22 (acute and chronic respiratory failure with hypercapnia)</a:t>
            </a:r>
          </a:p>
          <a:p>
            <a:r>
              <a:rPr lang="en-US" dirty="0"/>
              <a:t>J96.92 (respiratory failure </a:t>
            </a:r>
            <a:r>
              <a:rPr lang="en-US" dirty="0" err="1"/>
              <a:t>unspecifed</a:t>
            </a:r>
            <a:r>
              <a:rPr lang="en-US" dirty="0"/>
              <a:t> with hypercapnia)</a:t>
            </a:r>
          </a:p>
          <a:p>
            <a:r>
              <a:rPr lang="en-US" dirty="0"/>
              <a:t>J96.12 (chronic respiratory failure with hypercapnia)</a:t>
            </a:r>
          </a:p>
          <a:p>
            <a:r>
              <a:rPr lang="en-US" dirty="0"/>
              <a:t>E66.2 (morbid obesity with hypoventilation)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DE5BCF-1E1D-8C46-BC06-BEDC95F8CF1D}"/>
              </a:ext>
            </a:extLst>
          </p:cNvPr>
          <p:cNvSpPr txBox="1">
            <a:spLocks/>
          </p:cNvSpPr>
          <p:nvPr/>
        </p:nvSpPr>
        <p:spPr>
          <a:xfrm>
            <a:off x="8236527" y="1969706"/>
            <a:ext cx="3677567" cy="482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Diagnostic Code-Based</a:t>
            </a:r>
          </a:p>
        </p:txBody>
      </p:sp>
    </p:spTree>
    <p:extLst>
      <p:ext uri="{BB962C8B-B14F-4D97-AF65-F5344CB8AC3E}">
        <p14:creationId xmlns:p14="http://schemas.microsoft.com/office/powerpoint/2010/main" val="1293539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D6CA-F5CF-0F44-A72C-B5A4A2ECC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Currently, how is hypercapnia identified?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60EFF17-EDCC-CD4B-AE4E-C41700A54FF7}"/>
              </a:ext>
            </a:extLst>
          </p:cNvPr>
          <p:cNvSpPr txBox="1">
            <a:spLocks/>
          </p:cNvSpPr>
          <p:nvPr/>
        </p:nvSpPr>
        <p:spPr>
          <a:xfrm>
            <a:off x="9933709" y="1969706"/>
            <a:ext cx="1980385" cy="482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Lab-Based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C751C1-9AF7-5D4A-8C2F-650A36CFF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6" y="2369126"/>
            <a:ext cx="8826500" cy="32131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B872F2F-328C-1848-BEC7-9DDACCE5C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1292" y="3583999"/>
            <a:ext cx="6858336" cy="10811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Admitted to hospital (Floor or ICU) with ABG showing PaCO2 over 45 mmHg and pH 7.35-7.45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13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019E07-7758-7F4B-88EC-4DD5BB9BEC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5"/>
          <a:stretch/>
        </p:blipFill>
        <p:spPr>
          <a:xfrm>
            <a:off x="96980" y="2452256"/>
            <a:ext cx="8444006" cy="1953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F8D6CA-F5CF-0F44-A72C-B5A4A2ECC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Currently, how is hypercapnia identified?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60EFF17-EDCC-CD4B-AE4E-C41700A54FF7}"/>
              </a:ext>
            </a:extLst>
          </p:cNvPr>
          <p:cNvSpPr txBox="1">
            <a:spLocks/>
          </p:cNvSpPr>
          <p:nvPr/>
        </p:nvSpPr>
        <p:spPr>
          <a:xfrm>
            <a:off x="8908473" y="1969706"/>
            <a:ext cx="3005621" cy="1325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Lab and procedure code-Based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524ED7-379A-0F4C-BEFD-F3D9D98DB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7092" y="4736446"/>
            <a:ext cx="9260541" cy="3512857"/>
          </a:xfrm>
        </p:spPr>
        <p:txBody>
          <a:bodyPr/>
          <a:lstStyle/>
          <a:p>
            <a:r>
              <a:rPr lang="en-US" dirty="0"/>
              <a:t>Admitted to the ICU</a:t>
            </a:r>
          </a:p>
          <a:p>
            <a:r>
              <a:rPr lang="en-US" dirty="0"/>
              <a:t>PaCO2 greater than 47.25 mmHg</a:t>
            </a:r>
          </a:p>
          <a:p>
            <a:r>
              <a:rPr lang="en-US" dirty="0"/>
              <a:t>Procedure code for non-invasive ventilation or invasive mechanical ventilation initiation</a:t>
            </a:r>
          </a:p>
        </p:txBody>
      </p:sp>
    </p:spTree>
    <p:extLst>
      <p:ext uri="{BB962C8B-B14F-4D97-AF65-F5344CB8AC3E}">
        <p14:creationId xmlns:p14="http://schemas.microsoft.com/office/powerpoint/2010/main" val="501326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3EE3D-C3CC-174B-9495-F426CACC4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1: Hypotheses</a:t>
            </a:r>
            <a:br>
              <a:rPr lang="en-US" dirty="0"/>
            </a:br>
            <a:r>
              <a:rPr lang="en-US" sz="3100" dirty="0"/>
              <a:t>Brian Locke, Krishna Sundar, Jeanette Brown, </a:t>
            </a:r>
            <a:r>
              <a:rPr lang="en-US" sz="3100" dirty="0" err="1"/>
              <a:t>Ramikiran</a:t>
            </a:r>
            <a:r>
              <a:rPr lang="en-US" sz="3100" dirty="0"/>
              <a:t> </a:t>
            </a:r>
            <a:r>
              <a:rPr lang="en-US" sz="3100" dirty="0" err="1"/>
              <a:t>Gouripeddi</a:t>
            </a: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94588-96B7-6942-9ACE-E0A0ACCDF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7367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The methods used in prior studies of hypercapnic respiratory failure identify different patients</a:t>
            </a:r>
          </a:p>
          <a:p>
            <a:pPr lvl="1"/>
            <a:r>
              <a:rPr lang="en-US" b="1" dirty="0"/>
              <a:t>Hypothesis 1: </a:t>
            </a:r>
            <a:r>
              <a:rPr lang="en-US" dirty="0"/>
              <a:t>the sensitivity (aka recall) and positive predictive value (aka precision) for both </a:t>
            </a:r>
            <a:r>
              <a:rPr lang="en-US" b="1" dirty="0"/>
              <a:t>billing code</a:t>
            </a:r>
            <a:r>
              <a:rPr lang="en-US" dirty="0"/>
              <a:t>- and </a:t>
            </a:r>
            <a:r>
              <a:rPr lang="en-US" b="1" dirty="0"/>
              <a:t>procedural code-based</a:t>
            </a:r>
            <a:r>
              <a:rPr lang="en-US" dirty="0"/>
              <a:t> identification of hypercapnic respiratory failure will be below 80%, when compared to </a:t>
            </a:r>
            <a:r>
              <a:rPr lang="en-US" b="1" dirty="0"/>
              <a:t>blood gas-based</a:t>
            </a:r>
            <a:r>
              <a:rPr lang="en-US" dirty="0"/>
              <a:t> identification as the reference standard.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populations identified by differ in risk for outcomes of interest, which hampers interpretation of these studies.</a:t>
            </a:r>
          </a:p>
          <a:p>
            <a:pPr lvl="1"/>
            <a:r>
              <a:rPr lang="en-US" b="1" dirty="0"/>
              <a:t>Hypothesis 2: </a:t>
            </a:r>
            <a:r>
              <a:rPr lang="en-US" dirty="0"/>
              <a:t>The distribution of age, ethnicity, BMI, </a:t>
            </a:r>
            <a:r>
              <a:rPr lang="en-US" dirty="0" err="1"/>
              <a:t>Elixhauser</a:t>
            </a:r>
            <a:r>
              <a:rPr lang="en-US" dirty="0"/>
              <a:t> comorbidity score, and frequency of coexisting diagnoses (OSA, opiate use disorder, COPD, CHF, and neuromuscular disease) will differ between the cohorts identified by each method.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01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3FA63-274A-FB47-9E79-B1C14D699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source: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24309C-48F7-7343-B118-ADFE8D734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690" y="367101"/>
            <a:ext cx="4219015" cy="1442867"/>
          </a:xfrm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7892CA39-9485-4B48-ABFD-4CAF5FD0F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028833"/>
              </p:ext>
            </p:extLst>
          </p:nvPr>
        </p:nvGraphicFramePr>
        <p:xfrm>
          <a:off x="691953" y="3472407"/>
          <a:ext cx="8128000" cy="29311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56613183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86369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unavailable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914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Demographics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Diagnosis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Medications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Procedures - what procedures were done. E.g. sleep study code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Labs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Cancer registry (NAACCR)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Allergies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notes*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Diagnostic reports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DICOM image objects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Providers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Departments/clinics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175816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D2679D-5D3B-8E4C-A395-CBF0410D7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9754"/>
            <a:ext cx="10515600" cy="144286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69 million MRNs; ~50 academic medical centers (including U of U) </a:t>
            </a:r>
          </a:p>
          <a:p>
            <a:r>
              <a:rPr lang="en-US" dirty="0"/>
              <a:t>De-identified, patient-level data (not PHI, though recommended to be treated as such)</a:t>
            </a:r>
          </a:p>
          <a:p>
            <a:r>
              <a:rPr lang="en-US" dirty="0"/>
              <a:t>Missing Data?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FD9F95-19CD-F8B8-0FFE-D87B1096B0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048" y="4093399"/>
            <a:ext cx="4559102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12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0F86-EF71-DC43-BC24-9D8F2792D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requested patient level data from all records with an inpatient encounter and </a:t>
            </a:r>
            <a:r>
              <a:rPr lang="en-US" b="1" dirty="0"/>
              <a:t>any </a:t>
            </a:r>
            <a:r>
              <a:rPr lang="en-US" dirty="0"/>
              <a:t>of: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D1A13-50EE-E745-93F3-68E6EFBD8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64152" cy="4351338"/>
          </a:xfrm>
        </p:spPr>
        <p:txBody>
          <a:bodyPr/>
          <a:lstStyle/>
          <a:p>
            <a:r>
              <a:rPr lang="en-US" dirty="0"/>
              <a:t>Diagnostic code for respiratory failure</a:t>
            </a:r>
          </a:p>
          <a:p>
            <a:pPr lvl="1"/>
            <a:r>
              <a:rPr lang="en-US" dirty="0"/>
              <a:t>Included all types</a:t>
            </a:r>
          </a:p>
          <a:p>
            <a:r>
              <a:rPr lang="en-US" dirty="0"/>
              <a:t>Arterial Blood gas with hypercapnia (45 mmHg+)</a:t>
            </a:r>
          </a:p>
          <a:p>
            <a:r>
              <a:rPr lang="en-US" dirty="0"/>
              <a:t>Procedure code for initiation or management of NIV or IMV</a:t>
            </a:r>
          </a:p>
          <a:p>
            <a:r>
              <a:rPr lang="en-US" dirty="0"/>
              <a:t>N=~800,000 patients.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CF061-457D-F441-940B-8B367D3D62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352" y="1825625"/>
            <a:ext cx="6492047" cy="47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49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83C8-7E82-8B47-8B3D-0D5111963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2EA12-E78F-9F4A-BB96-3F353CF14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263"/>
            <a:ext cx="5368636" cy="453361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Lato" panose="020F0502020204030203" pitchFamily="34" charset="0"/>
                <a:cs typeface="Segoe UI" panose="020B0502040204020203" pitchFamily="34" charset="0"/>
              </a:rPr>
              <a:t>Using </a:t>
            </a:r>
            <a:r>
              <a:rPr lang="en-US" dirty="0" err="1">
                <a:latin typeface="Lato" panose="020F0502020204030203" pitchFamily="34" charset="0"/>
                <a:cs typeface="Segoe UI" panose="020B0502040204020203" pitchFamily="34" charset="0"/>
              </a:rPr>
              <a:t>TriNetX</a:t>
            </a:r>
            <a:r>
              <a:rPr lang="en-US" dirty="0">
                <a:latin typeface="Lato" panose="020F0502020204030203" pitchFamily="34" charset="0"/>
                <a:cs typeface="Segoe UI" panose="020B0502040204020203" pitchFamily="34" charset="0"/>
              </a:rPr>
              <a:t> Embedded Tools*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Lato" panose="020F0502020204030203" pitchFamily="34" charset="0"/>
                <a:cs typeface="Segoe UI" panose="020B0502040204020203" pitchFamily="34" charset="0"/>
              </a:rPr>
              <a:t>ICD Group:</a:t>
            </a:r>
          </a:p>
          <a:p>
            <a:pPr marL="571500" indent="-571500">
              <a:lnSpc>
                <a:spcPct val="120000"/>
              </a:lnSpc>
            </a:pPr>
            <a:r>
              <a:rPr lang="en-US" dirty="0">
                <a:latin typeface="Lato" panose="020F0502020204030203" pitchFamily="34" charset="0"/>
                <a:cs typeface="Segoe UI" panose="020B0502040204020203" pitchFamily="34" charset="0"/>
              </a:rPr>
              <a:t>Relative sensitivity (vs ABG): 19.8%</a:t>
            </a:r>
          </a:p>
          <a:p>
            <a:pPr marL="571500" indent="-571500">
              <a:lnSpc>
                <a:spcPct val="120000"/>
              </a:lnSpc>
            </a:pPr>
            <a:r>
              <a:rPr lang="en-US" dirty="0">
                <a:latin typeface="Lato" panose="020F0502020204030203" pitchFamily="34" charset="0"/>
                <a:cs typeface="Segoe UI" panose="020B0502040204020203" pitchFamily="34" charset="0"/>
              </a:rPr>
              <a:t>Positive Predictive Agreement (vs ABG): 47.0%</a:t>
            </a:r>
          </a:p>
          <a:p>
            <a:pPr>
              <a:lnSpc>
                <a:spcPct val="120000"/>
              </a:lnSpc>
            </a:pPr>
            <a:endParaRPr lang="en-US" dirty="0">
              <a:latin typeface="Lato" panose="020F050202020403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Lato" panose="020F0502020204030203" pitchFamily="34" charset="0"/>
                <a:cs typeface="Segoe UI" panose="020B0502040204020203" pitchFamily="34" charset="0"/>
              </a:rPr>
              <a:t>NIV Group:</a:t>
            </a:r>
          </a:p>
          <a:p>
            <a:pPr marL="571500" indent="-571500">
              <a:lnSpc>
                <a:spcPct val="120000"/>
              </a:lnSpc>
            </a:pPr>
            <a:r>
              <a:rPr lang="en-US" dirty="0">
                <a:latin typeface="Lato" panose="020F0502020204030203" pitchFamily="34" charset="0"/>
                <a:cs typeface="Segoe UI" panose="020B0502040204020203" pitchFamily="34" charset="0"/>
              </a:rPr>
              <a:t>Relative sensitivity (vs ABG): 15.2%</a:t>
            </a:r>
          </a:p>
          <a:p>
            <a:pPr marL="571500" indent="-571500">
              <a:lnSpc>
                <a:spcPct val="120000"/>
              </a:lnSpc>
            </a:pPr>
            <a:r>
              <a:rPr lang="en-US" dirty="0">
                <a:latin typeface="Lato" panose="020F0502020204030203" pitchFamily="34" charset="0"/>
                <a:cs typeface="Segoe UI" panose="020B0502040204020203" pitchFamily="34" charset="0"/>
              </a:rPr>
              <a:t>Positive Predictive Agreement (vs ABG): 45.2%</a:t>
            </a:r>
          </a:p>
          <a:p>
            <a:endParaRPr lang="en-US" dirty="0"/>
          </a:p>
        </p:txBody>
      </p:sp>
      <p:pic>
        <p:nvPicPr>
          <p:cNvPr id="4" name="Picture 3" descr="Diagram, venn diagram&#10;&#10;Description automatically generated">
            <a:extLst>
              <a:ext uri="{FF2B5EF4-FFF2-40B4-BE49-F238E27FC236}">
                <a16:creationId xmlns:a16="http://schemas.microsoft.com/office/drawing/2014/main" id="{0CCA0A26-8385-5846-95DC-E86C679E7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768" y="666574"/>
            <a:ext cx="7366468" cy="552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04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83C8-7E82-8B47-8B3D-0D5111963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</a:t>
            </a: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AFB81993-6E88-E44B-B6AD-A341BDF4F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819481"/>
              </p:ext>
            </p:extLst>
          </p:nvPr>
        </p:nvGraphicFramePr>
        <p:xfrm>
          <a:off x="942110" y="1704976"/>
          <a:ext cx="7010398" cy="4574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6228">
                  <a:extLst>
                    <a:ext uri="{9D8B030D-6E8A-4147-A177-3AD203B41FA5}">
                      <a16:colId xmlns:a16="http://schemas.microsoft.com/office/drawing/2014/main" val="2368539964"/>
                    </a:ext>
                  </a:extLst>
                </a:gridCol>
                <a:gridCol w="1892243">
                  <a:extLst>
                    <a:ext uri="{9D8B030D-6E8A-4147-A177-3AD203B41FA5}">
                      <a16:colId xmlns:a16="http://schemas.microsoft.com/office/drawing/2014/main" val="1001858365"/>
                    </a:ext>
                  </a:extLst>
                </a:gridCol>
                <a:gridCol w="1630708">
                  <a:extLst>
                    <a:ext uri="{9D8B030D-6E8A-4147-A177-3AD203B41FA5}">
                      <a16:colId xmlns:a16="http://schemas.microsoft.com/office/drawing/2014/main" val="1136468170"/>
                    </a:ext>
                  </a:extLst>
                </a:gridCol>
                <a:gridCol w="1531219">
                  <a:extLst>
                    <a:ext uri="{9D8B030D-6E8A-4147-A177-3AD203B41FA5}">
                      <a16:colId xmlns:a16="http://schemas.microsoft.com/office/drawing/2014/main" val="1386836900"/>
                    </a:ext>
                  </a:extLst>
                </a:gridCol>
              </a:tblGrid>
              <a:tr h="645225">
                <a:tc>
                  <a:txBody>
                    <a:bodyPr/>
                    <a:lstStyle/>
                    <a:p>
                      <a:endParaRPr lang="en-US" sz="20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ABG </a:t>
                      </a:r>
                    </a:p>
                    <a:p>
                      <a:r>
                        <a:rPr lang="en-US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ICD </a:t>
                      </a:r>
                    </a:p>
                    <a:p>
                      <a:r>
                        <a:rPr lang="en-US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NIV </a:t>
                      </a:r>
                    </a:p>
                    <a:p>
                      <a:r>
                        <a:rPr lang="en-US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15656"/>
                  </a:ext>
                </a:extLst>
              </a:tr>
              <a:tr h="36469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62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±</a:t>
                      </a:r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65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±16</a:t>
                      </a:r>
                      <a:endParaRPr lang="en-US" sz="20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62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±17</a:t>
                      </a:r>
                      <a:endParaRPr lang="en-US" sz="20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998445"/>
                  </a:ext>
                </a:extLst>
              </a:tr>
              <a:tr h="36469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525723"/>
                  </a:ext>
                </a:extLst>
              </a:tr>
              <a:tr h="36469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187893"/>
                  </a:ext>
                </a:extLst>
              </a:tr>
              <a:tr h="36469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949414"/>
                  </a:ext>
                </a:extLst>
              </a:tr>
              <a:tr h="36469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30.4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±8.3</a:t>
                      </a:r>
                      <a:endParaRPr lang="en-US" sz="20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33.1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±10.3</a:t>
                      </a:r>
                      <a:endParaRPr lang="en-US" sz="20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29.1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±8.2</a:t>
                      </a:r>
                      <a:endParaRPr lang="en-US" sz="20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654561"/>
                  </a:ext>
                </a:extLst>
              </a:tr>
              <a:tr h="36469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with CHF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822363"/>
                  </a:ext>
                </a:extLst>
              </a:tr>
              <a:tr h="36469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with COPD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27540"/>
                  </a:ext>
                </a:extLst>
              </a:tr>
              <a:tr h="36469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Opiate 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225225"/>
                  </a:ext>
                </a:extLst>
              </a:tr>
              <a:tr h="70400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Sleep Apnea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063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030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4694D-F7AA-4142-B2F5-2177EC8C6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949F3-3F73-E749-9D1A-66B74E0E7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accurate determination of </a:t>
            </a:r>
          </a:p>
          <a:p>
            <a:pPr lvl="1"/>
            <a:r>
              <a:rPr lang="en-US" dirty="0"/>
              <a:t>Frequency of different comorbidities or causes</a:t>
            </a:r>
          </a:p>
          <a:p>
            <a:pPr lvl="1"/>
            <a:r>
              <a:rPr lang="en-US" dirty="0"/>
              <a:t>Morbidity and mortality associated with hypercapnia</a:t>
            </a:r>
          </a:p>
          <a:p>
            <a:pPr lvl="1"/>
            <a:r>
              <a:rPr lang="en-US" dirty="0"/>
              <a:t>Who should be included in studies to determine benefit from treatment</a:t>
            </a:r>
          </a:p>
          <a:p>
            <a:pPr marL="0" indent="0">
              <a:buNone/>
            </a:pPr>
            <a:r>
              <a:rPr lang="en-US" dirty="0"/>
              <a:t>... method of patient identification likely matters</a:t>
            </a:r>
          </a:p>
          <a:p>
            <a:pPr lvl="1"/>
            <a:endParaRPr lang="en-US" dirty="0"/>
          </a:p>
          <a:p>
            <a:r>
              <a:rPr lang="en-US" dirty="0"/>
              <a:t>Interpretability of current research could be improved using standard case definitions</a:t>
            </a:r>
          </a:p>
        </p:txBody>
      </p:sp>
    </p:spTree>
    <p:extLst>
      <p:ext uri="{BB962C8B-B14F-4D97-AF65-F5344CB8AC3E}">
        <p14:creationId xmlns:p14="http://schemas.microsoft.com/office/powerpoint/2010/main" val="6036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2B77B-B1E9-73B4-9064-95F9E8539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77B-2895-3EFB-7A4F-5A135779E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 ] add summary of evidence behind the hco3 -&gt; paco2 stuff</a:t>
            </a:r>
          </a:p>
          <a:p>
            <a:r>
              <a:rPr lang="en-US" dirty="0"/>
              <a:t>Why did the ERS propose that classification and what evidence supports it?</a:t>
            </a:r>
          </a:p>
        </p:txBody>
      </p:sp>
    </p:spTree>
    <p:extLst>
      <p:ext uri="{BB962C8B-B14F-4D97-AF65-F5344CB8AC3E}">
        <p14:creationId xmlns:p14="http://schemas.microsoft.com/office/powerpoint/2010/main" val="44019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39873-AD28-F143-B5FE-A904A673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b="1" dirty="0"/>
              <a:t>should</a:t>
            </a:r>
            <a:r>
              <a:rPr lang="en-US" dirty="0"/>
              <a:t> we identify these patients (for studies)?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C088E-9775-5B42-8663-EF2B50111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</a:t>
            </a:r>
            <a:r>
              <a:rPr lang="en-US" b="1" dirty="0"/>
              <a:t>should</a:t>
            </a:r>
            <a:r>
              <a:rPr lang="en-US" dirty="0"/>
              <a:t> the reference standard be?</a:t>
            </a:r>
          </a:p>
          <a:p>
            <a:pPr lvl="1"/>
            <a:r>
              <a:rPr lang="en-US" dirty="0"/>
              <a:t>Does transient elevation PaCO2 after opiate administration imply respiratory failure?</a:t>
            </a:r>
          </a:p>
          <a:p>
            <a:pPr lvl="2"/>
            <a:r>
              <a:rPr lang="en-US" dirty="0"/>
              <a:t>Technically yes, but the implication of the diagnosis is much different</a:t>
            </a:r>
          </a:p>
          <a:p>
            <a:pPr lvl="2"/>
            <a:r>
              <a:rPr lang="en-US" dirty="0"/>
              <a:t>How much heterogeneity should the definition have? </a:t>
            </a:r>
          </a:p>
          <a:p>
            <a:r>
              <a:rPr lang="en-US" dirty="0"/>
              <a:t>Current PaCO2 threshold (45mmHg at sea level; 42-3 mmHg in SLC) are arbitrary (No epidemiologic data to support). </a:t>
            </a:r>
          </a:p>
          <a:p>
            <a:pPr lvl="1"/>
            <a:r>
              <a:rPr lang="en-US" dirty="0"/>
              <a:t>Different threshold by cause (NIV in COPD 52 mmHg; 45 mmHg other) </a:t>
            </a:r>
          </a:p>
          <a:p>
            <a:r>
              <a:rPr lang="en-US" dirty="0"/>
              <a:t>Informed presence bias: people who have information in the EHR differ from those who do not. </a:t>
            </a:r>
          </a:p>
          <a:p>
            <a:pPr lvl="1"/>
            <a:r>
              <a:rPr lang="en-US" dirty="0"/>
              <a:t>Who </a:t>
            </a:r>
            <a:r>
              <a:rPr lang="en-US" b="1" dirty="0"/>
              <a:t>should </a:t>
            </a:r>
            <a:r>
              <a:rPr lang="en-US" dirty="0"/>
              <a:t>get an ABG?</a:t>
            </a:r>
          </a:p>
          <a:p>
            <a:pPr lvl="1"/>
            <a:r>
              <a:rPr lang="en-US" dirty="0"/>
              <a:t>Can we use HCO3-, VBG, or other data sources to identify patients?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43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EED60-7400-27ED-21AC-8FD24B2DF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Takeaways: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E1229-CB8D-D9D8-45FF-51C1FF062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HCO3- elevation may be part of the disease spectrum and a useful screen for OHS. Applicability to hypercapnia as a whole is unknown</a:t>
            </a:r>
          </a:p>
          <a:p>
            <a:r>
              <a:rPr lang="en-US" dirty="0"/>
              <a:t>OSA is common in patients with hypercapnic respiratory failure of any cause, and may contribute to its development as a component cause.</a:t>
            </a:r>
          </a:p>
          <a:p>
            <a:r>
              <a:rPr lang="en-US" dirty="0"/>
              <a:t>Hypercapnia is frequently undiagnosed. When diagnosed, it’s usually in sleep/</a:t>
            </a:r>
            <a:r>
              <a:rPr lang="en-US" dirty="0" err="1"/>
              <a:t>pulm</a:t>
            </a:r>
            <a:r>
              <a:rPr lang="en-US" dirty="0"/>
              <a:t> clinic or at hospitalization. </a:t>
            </a:r>
          </a:p>
          <a:p>
            <a:r>
              <a:rPr lang="en-US" dirty="0"/>
              <a:t>Hospitalization with hypercapnia is about as common as PE. Readmission rates are higher than MI, pneumonia, and COPD exacerbations. Mortality rates are </a:t>
            </a:r>
            <a:r>
              <a:rPr lang="en-US" b="1" dirty="0"/>
              <a:t>high.</a:t>
            </a:r>
          </a:p>
          <a:p>
            <a:r>
              <a:rPr lang="en-US" dirty="0"/>
              <a:t>Better epidemiologic definitions are to better characterized all-cause hypercapnia, particularly when multiple component causes contribute.</a:t>
            </a:r>
          </a:p>
          <a:p>
            <a:r>
              <a:rPr lang="en-US" dirty="0"/>
              <a:t>[ ] questions about what to do predominated – perhaps add more as a call to action (</a:t>
            </a:r>
            <a:r>
              <a:rPr lang="en-US" dirty="0" err="1"/>
              <a:t>ie</a:t>
            </a:r>
            <a:r>
              <a:rPr lang="en-US" dirty="0"/>
              <a:t>. this is common, morbid, but we don’t know)</a:t>
            </a:r>
          </a:p>
        </p:txBody>
      </p:sp>
    </p:spTree>
    <p:extLst>
      <p:ext uri="{BB962C8B-B14F-4D97-AF65-F5344CB8AC3E}">
        <p14:creationId xmlns:p14="http://schemas.microsoft.com/office/powerpoint/2010/main" val="2840630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5B945-E243-8643-E457-D4EF1A14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Suggestions? Comments?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AD994-8791-06E3-8DC0-4A67776AE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Brian.Locke@hsc.Utah.edu</a:t>
            </a:r>
            <a:endParaRPr lang="en-US" dirty="0"/>
          </a:p>
          <a:p>
            <a:r>
              <a:rPr lang="en-US" dirty="0" err="1"/>
              <a:t>Krishna.Sundar@hsc.Utah.edu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11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3F3234-5559-1AD5-274C-53B094793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297782"/>
            <a:ext cx="5765800" cy="214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670922-C03A-A989-20ED-BFB22F9AE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236" y="2662068"/>
            <a:ext cx="6759523" cy="351739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4B41729-7BCB-C18F-02D4-8D12E0A0F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3127038"/>
            <a:ext cx="4839036" cy="25874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How good is HCO &gt; 27 </a:t>
            </a:r>
            <a:r>
              <a:rPr lang="en-US" dirty="0" err="1"/>
              <a:t>mEq</a:t>
            </a:r>
            <a:r>
              <a:rPr lang="en-US" dirty="0"/>
              <a:t>/L at predicting PaCO2 &gt; 45 mmHg?</a:t>
            </a:r>
          </a:p>
          <a:p>
            <a:r>
              <a:rPr lang="en-US" dirty="0"/>
              <a:t>3.7 times higher odds if above 27 </a:t>
            </a:r>
            <a:r>
              <a:rPr lang="en-US" dirty="0" err="1"/>
              <a:t>mEq</a:t>
            </a:r>
            <a:r>
              <a:rPr lang="en-US" dirty="0"/>
              <a:t>/L</a:t>
            </a:r>
          </a:p>
          <a:p>
            <a:r>
              <a:rPr lang="en-US" dirty="0"/>
              <a:t>0.18 times lower odds if below 27 </a:t>
            </a:r>
            <a:r>
              <a:rPr lang="en-US" dirty="0" err="1"/>
              <a:t>mEq</a:t>
            </a:r>
            <a:r>
              <a:rPr lang="en-US" dirty="0"/>
              <a:t>/L</a:t>
            </a:r>
          </a:p>
        </p:txBody>
      </p:sp>
    </p:spTree>
    <p:extLst>
      <p:ext uri="{BB962C8B-B14F-4D97-AF65-F5344CB8AC3E}">
        <p14:creationId xmlns:p14="http://schemas.microsoft.com/office/powerpoint/2010/main" val="350383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05305-2CC7-B64A-8397-6ADBDD88C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771"/>
            <a:ext cx="10515600" cy="925917"/>
          </a:xfrm>
        </p:spPr>
        <p:txBody>
          <a:bodyPr>
            <a:normAutofit/>
          </a:bodyPr>
          <a:lstStyle/>
          <a:p>
            <a:r>
              <a:rPr lang="en-US" dirty="0"/>
              <a:t>Pathophysiology</a:t>
            </a:r>
          </a:p>
        </p:txBody>
      </p:sp>
      <p:pic>
        <p:nvPicPr>
          <p:cNvPr id="5122" name="Picture 2" descr="Fig. 2.">
            <a:extLst>
              <a:ext uri="{FF2B5EF4-FFF2-40B4-BE49-F238E27FC236}">
                <a16:creationId xmlns:a16="http://schemas.microsoft.com/office/drawing/2014/main" id="{74485C22-C5A9-B345-82C6-F3C346582B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84398"/>
            <a:ext cx="5571828" cy="398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g. 7.">
            <a:extLst>
              <a:ext uri="{FF2B5EF4-FFF2-40B4-BE49-F238E27FC236}">
                <a16:creationId xmlns:a16="http://schemas.microsoft.com/office/drawing/2014/main" id="{F82757B5-5124-FE46-B888-A50D83837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9002"/>
            <a:ext cx="5175844" cy="402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B211AD-2068-7F3C-563A-00294F671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6628" y="0"/>
            <a:ext cx="57785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0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F05B-0221-56A4-D179-5AD7DE0F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Causes</a:t>
            </a:r>
          </a:p>
        </p:txBody>
      </p:sp>
      <p:pic>
        <p:nvPicPr>
          <p:cNvPr id="5" name="Content Placeholder 4" descr="Man with solid fill">
            <a:extLst>
              <a:ext uri="{FF2B5EF4-FFF2-40B4-BE49-F238E27FC236}">
                <a16:creationId xmlns:a16="http://schemas.microsoft.com/office/drawing/2014/main" id="{17A22E51-1E6C-9E8B-3EBB-E41EB25F2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653275"/>
            <a:ext cx="2993184" cy="29931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52FC59-8F1D-0AF4-A886-044F6BC0D7D3}"/>
              </a:ext>
            </a:extLst>
          </p:cNvPr>
          <p:cNvSpPr txBox="1"/>
          <p:nvPr/>
        </p:nvSpPr>
        <p:spPr>
          <a:xfrm>
            <a:off x="297894" y="1690688"/>
            <a:ext cx="194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COPD, Very Severe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BCE3B6-97BC-DAB4-E2A8-5C229EFF2A04}"/>
              </a:ext>
            </a:extLst>
          </p:cNvPr>
          <p:cNvSpPr txBox="1"/>
          <p:nvPr/>
        </p:nvSpPr>
        <p:spPr>
          <a:xfrm>
            <a:off x="297894" y="3059668"/>
            <a:ext cx="194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PaCO2 52 mmHg</a:t>
            </a:r>
          </a:p>
        </p:txBody>
      </p:sp>
      <p:pic>
        <p:nvPicPr>
          <p:cNvPr id="8" name="Content Placeholder 4" descr="Man with solid fill">
            <a:extLst>
              <a:ext uri="{FF2B5EF4-FFF2-40B4-BE49-F238E27FC236}">
                <a16:creationId xmlns:a16="http://schemas.microsoft.com/office/drawing/2014/main" id="{B856ECB5-BE66-E03B-288E-29732A655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0424" y="3653275"/>
            <a:ext cx="2993184" cy="29931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9AAD13-A591-6D43-1CFF-FE6B32850EB5}"/>
              </a:ext>
            </a:extLst>
          </p:cNvPr>
          <p:cNvSpPr txBox="1"/>
          <p:nvPr/>
        </p:nvSpPr>
        <p:spPr>
          <a:xfrm>
            <a:off x="10058318" y="1690688"/>
            <a:ext cx="194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BMI 45 kg/m2</a:t>
            </a:r>
          </a:p>
          <a:p>
            <a:r>
              <a:rPr lang="en-US" dirty="0"/>
              <a:t>AHI 50 event/</a:t>
            </a:r>
            <a:r>
              <a:rPr lang="en-US" dirty="0" err="1"/>
              <a:t>hr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D91DFE-DC1F-EC5F-8E57-9BCA82D1F201}"/>
              </a:ext>
            </a:extLst>
          </p:cNvPr>
          <p:cNvSpPr txBox="1"/>
          <p:nvPr/>
        </p:nvSpPr>
        <p:spPr>
          <a:xfrm>
            <a:off x="10058318" y="3059668"/>
            <a:ext cx="194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PaCO2 50 mmHg</a:t>
            </a:r>
          </a:p>
        </p:txBody>
      </p:sp>
    </p:spTree>
    <p:extLst>
      <p:ext uri="{BB962C8B-B14F-4D97-AF65-F5344CB8AC3E}">
        <p14:creationId xmlns:p14="http://schemas.microsoft.com/office/powerpoint/2010/main" val="2362992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F05B-0221-56A4-D179-5AD7DE0F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Causes</a:t>
            </a:r>
          </a:p>
        </p:txBody>
      </p:sp>
      <p:pic>
        <p:nvPicPr>
          <p:cNvPr id="5" name="Content Placeholder 4" descr="Man with solid fill">
            <a:extLst>
              <a:ext uri="{FF2B5EF4-FFF2-40B4-BE49-F238E27FC236}">
                <a16:creationId xmlns:a16="http://schemas.microsoft.com/office/drawing/2014/main" id="{17A22E51-1E6C-9E8B-3EBB-E41EB25F2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653275"/>
            <a:ext cx="2993184" cy="29931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52FC59-8F1D-0AF4-A886-044F6BC0D7D3}"/>
              </a:ext>
            </a:extLst>
          </p:cNvPr>
          <p:cNvSpPr txBox="1"/>
          <p:nvPr/>
        </p:nvSpPr>
        <p:spPr>
          <a:xfrm>
            <a:off x="297894" y="1690688"/>
            <a:ext cx="194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COPD, Very Severe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BCE3B6-97BC-DAB4-E2A8-5C229EFF2A04}"/>
              </a:ext>
            </a:extLst>
          </p:cNvPr>
          <p:cNvSpPr txBox="1"/>
          <p:nvPr/>
        </p:nvSpPr>
        <p:spPr>
          <a:xfrm>
            <a:off x="297894" y="3059668"/>
            <a:ext cx="194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PaCO2 52 mmHg</a:t>
            </a:r>
          </a:p>
        </p:txBody>
      </p:sp>
      <p:pic>
        <p:nvPicPr>
          <p:cNvPr id="8" name="Content Placeholder 4" descr="Man with solid fill">
            <a:extLst>
              <a:ext uri="{FF2B5EF4-FFF2-40B4-BE49-F238E27FC236}">
                <a16:creationId xmlns:a16="http://schemas.microsoft.com/office/drawing/2014/main" id="{B856ECB5-BE66-E03B-288E-29732A655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0424" y="3653275"/>
            <a:ext cx="2993184" cy="29931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9AAD13-A591-6D43-1CFF-FE6B32850EB5}"/>
              </a:ext>
            </a:extLst>
          </p:cNvPr>
          <p:cNvSpPr txBox="1"/>
          <p:nvPr/>
        </p:nvSpPr>
        <p:spPr>
          <a:xfrm>
            <a:off x="10058318" y="1690688"/>
            <a:ext cx="194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BMI 45 kg/m2</a:t>
            </a:r>
          </a:p>
          <a:p>
            <a:r>
              <a:rPr lang="en-US" dirty="0"/>
              <a:t>AHI 50 event/</a:t>
            </a:r>
            <a:r>
              <a:rPr lang="en-US" dirty="0" err="1"/>
              <a:t>hr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D91DFE-DC1F-EC5F-8E57-9BCA82D1F201}"/>
              </a:ext>
            </a:extLst>
          </p:cNvPr>
          <p:cNvSpPr txBox="1"/>
          <p:nvPr/>
        </p:nvSpPr>
        <p:spPr>
          <a:xfrm>
            <a:off x="10058318" y="3059668"/>
            <a:ext cx="194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PaCO2 50 mmHg</a:t>
            </a:r>
          </a:p>
        </p:txBody>
      </p:sp>
      <p:pic>
        <p:nvPicPr>
          <p:cNvPr id="11" name="Content Placeholder 4" descr="Man with solid fill">
            <a:extLst>
              <a:ext uri="{FF2B5EF4-FFF2-40B4-BE49-F238E27FC236}">
                <a16:creationId xmlns:a16="http://schemas.microsoft.com/office/drawing/2014/main" id="{7EB65960-CB3D-4D99-FB82-304957113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6898" y="3653275"/>
            <a:ext cx="2993184" cy="29931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3B8E9B-6D23-A019-0250-E846A5924FBC}"/>
              </a:ext>
            </a:extLst>
          </p:cNvPr>
          <p:cNvSpPr txBox="1"/>
          <p:nvPr/>
        </p:nvSpPr>
        <p:spPr>
          <a:xfrm>
            <a:off x="2334792" y="1690688"/>
            <a:ext cx="194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COPD, mod severe</a:t>
            </a:r>
          </a:p>
          <a:p>
            <a:r>
              <a:rPr lang="en-US" dirty="0"/>
              <a:t>AHI 50 events/</a:t>
            </a:r>
            <a:r>
              <a:rPr lang="en-US" dirty="0" err="1"/>
              <a:t>hr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EF1248-40F3-7D2D-97BB-A516BEB7BC6C}"/>
              </a:ext>
            </a:extLst>
          </p:cNvPr>
          <p:cNvSpPr txBox="1"/>
          <p:nvPr/>
        </p:nvSpPr>
        <p:spPr>
          <a:xfrm>
            <a:off x="2334792" y="3059668"/>
            <a:ext cx="194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PaCO2 50 mmHg</a:t>
            </a:r>
          </a:p>
        </p:txBody>
      </p:sp>
    </p:spTree>
    <p:extLst>
      <p:ext uri="{BB962C8B-B14F-4D97-AF65-F5344CB8AC3E}">
        <p14:creationId xmlns:p14="http://schemas.microsoft.com/office/powerpoint/2010/main" val="2351817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F05B-0221-56A4-D179-5AD7DE0F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Causes</a:t>
            </a:r>
          </a:p>
        </p:txBody>
      </p:sp>
      <p:pic>
        <p:nvPicPr>
          <p:cNvPr id="5" name="Content Placeholder 4" descr="Man with solid fill">
            <a:extLst>
              <a:ext uri="{FF2B5EF4-FFF2-40B4-BE49-F238E27FC236}">
                <a16:creationId xmlns:a16="http://schemas.microsoft.com/office/drawing/2014/main" id="{17A22E51-1E6C-9E8B-3EBB-E41EB25F2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653275"/>
            <a:ext cx="2993184" cy="29931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52FC59-8F1D-0AF4-A886-044F6BC0D7D3}"/>
              </a:ext>
            </a:extLst>
          </p:cNvPr>
          <p:cNvSpPr txBox="1"/>
          <p:nvPr/>
        </p:nvSpPr>
        <p:spPr>
          <a:xfrm>
            <a:off x="297894" y="1690688"/>
            <a:ext cx="194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COPD, Very Severe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BCE3B6-97BC-DAB4-E2A8-5C229EFF2A04}"/>
              </a:ext>
            </a:extLst>
          </p:cNvPr>
          <p:cNvSpPr txBox="1"/>
          <p:nvPr/>
        </p:nvSpPr>
        <p:spPr>
          <a:xfrm>
            <a:off x="297894" y="3059668"/>
            <a:ext cx="194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PaCO2 52 mmHg</a:t>
            </a:r>
          </a:p>
        </p:txBody>
      </p:sp>
      <p:pic>
        <p:nvPicPr>
          <p:cNvPr id="8" name="Content Placeholder 4" descr="Man with solid fill">
            <a:extLst>
              <a:ext uri="{FF2B5EF4-FFF2-40B4-BE49-F238E27FC236}">
                <a16:creationId xmlns:a16="http://schemas.microsoft.com/office/drawing/2014/main" id="{B856ECB5-BE66-E03B-288E-29732A655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0424" y="3653275"/>
            <a:ext cx="2993184" cy="29931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9AAD13-A591-6D43-1CFF-FE6B32850EB5}"/>
              </a:ext>
            </a:extLst>
          </p:cNvPr>
          <p:cNvSpPr txBox="1"/>
          <p:nvPr/>
        </p:nvSpPr>
        <p:spPr>
          <a:xfrm>
            <a:off x="10058318" y="1690688"/>
            <a:ext cx="194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BMI 45 kg/m2</a:t>
            </a:r>
          </a:p>
          <a:p>
            <a:r>
              <a:rPr lang="en-US" dirty="0"/>
              <a:t>AHI 50 event/</a:t>
            </a:r>
            <a:r>
              <a:rPr lang="en-US" dirty="0" err="1"/>
              <a:t>hr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D91DFE-DC1F-EC5F-8E57-9BCA82D1F201}"/>
              </a:ext>
            </a:extLst>
          </p:cNvPr>
          <p:cNvSpPr txBox="1"/>
          <p:nvPr/>
        </p:nvSpPr>
        <p:spPr>
          <a:xfrm>
            <a:off x="10058318" y="3059668"/>
            <a:ext cx="194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PaCO2 50 mmHg</a:t>
            </a:r>
          </a:p>
        </p:txBody>
      </p:sp>
      <p:pic>
        <p:nvPicPr>
          <p:cNvPr id="11" name="Content Placeholder 4" descr="Man with solid fill">
            <a:extLst>
              <a:ext uri="{FF2B5EF4-FFF2-40B4-BE49-F238E27FC236}">
                <a16:creationId xmlns:a16="http://schemas.microsoft.com/office/drawing/2014/main" id="{7EB65960-CB3D-4D99-FB82-304957113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6898" y="3653275"/>
            <a:ext cx="2993184" cy="29931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3B8E9B-6D23-A019-0250-E846A5924FBC}"/>
              </a:ext>
            </a:extLst>
          </p:cNvPr>
          <p:cNvSpPr txBox="1"/>
          <p:nvPr/>
        </p:nvSpPr>
        <p:spPr>
          <a:xfrm>
            <a:off x="2334792" y="1690688"/>
            <a:ext cx="194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COPD, mod severe</a:t>
            </a:r>
          </a:p>
          <a:p>
            <a:r>
              <a:rPr lang="en-US" dirty="0"/>
              <a:t>AHI 50 events/</a:t>
            </a:r>
            <a:r>
              <a:rPr lang="en-US" dirty="0" err="1"/>
              <a:t>hr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EF1248-40F3-7D2D-97BB-A516BEB7BC6C}"/>
              </a:ext>
            </a:extLst>
          </p:cNvPr>
          <p:cNvSpPr txBox="1"/>
          <p:nvPr/>
        </p:nvSpPr>
        <p:spPr>
          <a:xfrm>
            <a:off x="2334792" y="3059668"/>
            <a:ext cx="194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PaCO2 50 mmHg</a:t>
            </a:r>
          </a:p>
        </p:txBody>
      </p:sp>
      <p:pic>
        <p:nvPicPr>
          <p:cNvPr id="14" name="Content Placeholder 4" descr="Man with solid fill">
            <a:extLst>
              <a:ext uri="{FF2B5EF4-FFF2-40B4-BE49-F238E27FC236}">
                <a16:creationId xmlns:a16="http://schemas.microsoft.com/office/drawing/2014/main" id="{04EC319D-787E-BC3E-9FE6-FA27C1745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7776" y="3653275"/>
            <a:ext cx="2993184" cy="29931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7F9139-5C31-65E2-2EDC-F401915C677C}"/>
              </a:ext>
            </a:extLst>
          </p:cNvPr>
          <p:cNvSpPr txBox="1"/>
          <p:nvPr/>
        </p:nvSpPr>
        <p:spPr>
          <a:xfrm>
            <a:off x="4645670" y="1690688"/>
            <a:ext cx="194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COPD, mod severe</a:t>
            </a:r>
          </a:p>
          <a:p>
            <a:r>
              <a:rPr lang="en-US" dirty="0"/>
              <a:t>AHI 10 events/</a:t>
            </a:r>
            <a:r>
              <a:rPr lang="en-US" dirty="0" err="1"/>
              <a:t>hr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5CB71E-F83C-0ADD-DD1B-FA9647FE119E}"/>
              </a:ext>
            </a:extLst>
          </p:cNvPr>
          <p:cNvSpPr txBox="1"/>
          <p:nvPr/>
        </p:nvSpPr>
        <p:spPr>
          <a:xfrm>
            <a:off x="4645670" y="3059668"/>
            <a:ext cx="194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PaCO2 40 mmHg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05CE93-1647-097D-DBA4-17CBC8D0C472}"/>
              </a:ext>
            </a:extLst>
          </p:cNvPr>
          <p:cNvSpPr txBox="1"/>
          <p:nvPr/>
        </p:nvSpPr>
        <p:spPr>
          <a:xfrm>
            <a:off x="2997478" y="2389293"/>
            <a:ext cx="2700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Vs</a:t>
            </a:r>
          </a:p>
          <a:p>
            <a:pPr algn="ctr"/>
            <a:r>
              <a:rPr lang="en-US" dirty="0"/>
              <a:t>OSA is ‘component’ cause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A3F2B6-B3A6-EA8E-9AA3-65934EA59164}"/>
              </a:ext>
            </a:extLst>
          </p:cNvPr>
          <p:cNvSpPr txBox="1"/>
          <p:nvPr/>
        </p:nvSpPr>
        <p:spPr>
          <a:xfrm>
            <a:off x="5844368" y="652945"/>
            <a:ext cx="454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 cause: if OSA weren’t there, the patient would not have the disease</a:t>
            </a:r>
          </a:p>
        </p:txBody>
      </p:sp>
    </p:spTree>
    <p:extLst>
      <p:ext uri="{BB962C8B-B14F-4D97-AF65-F5344CB8AC3E}">
        <p14:creationId xmlns:p14="http://schemas.microsoft.com/office/powerpoint/2010/main" val="1537983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F05B-0221-56A4-D179-5AD7DE0F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Causes</a:t>
            </a:r>
          </a:p>
        </p:txBody>
      </p:sp>
      <p:pic>
        <p:nvPicPr>
          <p:cNvPr id="5" name="Content Placeholder 4" descr="Man with solid fill">
            <a:extLst>
              <a:ext uri="{FF2B5EF4-FFF2-40B4-BE49-F238E27FC236}">
                <a16:creationId xmlns:a16="http://schemas.microsoft.com/office/drawing/2014/main" id="{17A22E51-1E6C-9E8B-3EBB-E41EB25F2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653275"/>
            <a:ext cx="2993184" cy="29931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52FC59-8F1D-0AF4-A886-044F6BC0D7D3}"/>
              </a:ext>
            </a:extLst>
          </p:cNvPr>
          <p:cNvSpPr txBox="1"/>
          <p:nvPr/>
        </p:nvSpPr>
        <p:spPr>
          <a:xfrm>
            <a:off x="297894" y="1690688"/>
            <a:ext cx="194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COPD, Very Severe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BCE3B6-97BC-DAB4-E2A8-5C229EFF2A04}"/>
              </a:ext>
            </a:extLst>
          </p:cNvPr>
          <p:cNvSpPr txBox="1"/>
          <p:nvPr/>
        </p:nvSpPr>
        <p:spPr>
          <a:xfrm>
            <a:off x="297894" y="3059668"/>
            <a:ext cx="194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PaCO2 52 mmHg</a:t>
            </a:r>
          </a:p>
        </p:txBody>
      </p:sp>
      <p:pic>
        <p:nvPicPr>
          <p:cNvPr id="8" name="Content Placeholder 4" descr="Man with solid fill">
            <a:extLst>
              <a:ext uri="{FF2B5EF4-FFF2-40B4-BE49-F238E27FC236}">
                <a16:creationId xmlns:a16="http://schemas.microsoft.com/office/drawing/2014/main" id="{B856ECB5-BE66-E03B-288E-29732A655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0424" y="3653275"/>
            <a:ext cx="2993184" cy="29931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9AAD13-A591-6D43-1CFF-FE6B32850EB5}"/>
              </a:ext>
            </a:extLst>
          </p:cNvPr>
          <p:cNvSpPr txBox="1"/>
          <p:nvPr/>
        </p:nvSpPr>
        <p:spPr>
          <a:xfrm>
            <a:off x="10058318" y="1690688"/>
            <a:ext cx="194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BMI 45 kg/m2</a:t>
            </a:r>
          </a:p>
          <a:p>
            <a:r>
              <a:rPr lang="en-US" dirty="0"/>
              <a:t>AHI 50 event/</a:t>
            </a:r>
            <a:r>
              <a:rPr lang="en-US" dirty="0" err="1"/>
              <a:t>hr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D91DFE-DC1F-EC5F-8E57-9BCA82D1F201}"/>
              </a:ext>
            </a:extLst>
          </p:cNvPr>
          <p:cNvSpPr txBox="1"/>
          <p:nvPr/>
        </p:nvSpPr>
        <p:spPr>
          <a:xfrm>
            <a:off x="10058318" y="3059668"/>
            <a:ext cx="194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PaCO2 50 mmHg</a:t>
            </a:r>
          </a:p>
        </p:txBody>
      </p:sp>
      <p:pic>
        <p:nvPicPr>
          <p:cNvPr id="11" name="Content Placeholder 4" descr="Man with solid fill">
            <a:extLst>
              <a:ext uri="{FF2B5EF4-FFF2-40B4-BE49-F238E27FC236}">
                <a16:creationId xmlns:a16="http://schemas.microsoft.com/office/drawing/2014/main" id="{7EB65960-CB3D-4D99-FB82-304957113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6898" y="3653275"/>
            <a:ext cx="2993184" cy="29931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3B8E9B-6D23-A019-0250-E846A5924FBC}"/>
              </a:ext>
            </a:extLst>
          </p:cNvPr>
          <p:cNvSpPr txBox="1"/>
          <p:nvPr/>
        </p:nvSpPr>
        <p:spPr>
          <a:xfrm>
            <a:off x="2334792" y="1690688"/>
            <a:ext cx="194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COPD, mod severe</a:t>
            </a:r>
          </a:p>
          <a:p>
            <a:r>
              <a:rPr lang="en-US" dirty="0"/>
              <a:t>AHI 50 events/</a:t>
            </a:r>
            <a:r>
              <a:rPr lang="en-US" dirty="0" err="1"/>
              <a:t>hr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EF1248-40F3-7D2D-97BB-A516BEB7BC6C}"/>
              </a:ext>
            </a:extLst>
          </p:cNvPr>
          <p:cNvSpPr txBox="1"/>
          <p:nvPr/>
        </p:nvSpPr>
        <p:spPr>
          <a:xfrm>
            <a:off x="2334792" y="3059668"/>
            <a:ext cx="194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PaCO2 50 mmHg</a:t>
            </a:r>
          </a:p>
        </p:txBody>
      </p:sp>
      <p:pic>
        <p:nvPicPr>
          <p:cNvPr id="14" name="Content Placeholder 4" descr="Man with solid fill">
            <a:extLst>
              <a:ext uri="{FF2B5EF4-FFF2-40B4-BE49-F238E27FC236}">
                <a16:creationId xmlns:a16="http://schemas.microsoft.com/office/drawing/2014/main" id="{04EC319D-787E-BC3E-9FE6-FA27C1745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7776" y="3653275"/>
            <a:ext cx="2993184" cy="29931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7F9139-5C31-65E2-2EDC-F401915C677C}"/>
              </a:ext>
            </a:extLst>
          </p:cNvPr>
          <p:cNvSpPr txBox="1"/>
          <p:nvPr/>
        </p:nvSpPr>
        <p:spPr>
          <a:xfrm>
            <a:off x="4645670" y="1690688"/>
            <a:ext cx="194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COPD, mod severe</a:t>
            </a:r>
          </a:p>
          <a:p>
            <a:r>
              <a:rPr lang="en-US" dirty="0"/>
              <a:t>AHI 10 events/</a:t>
            </a:r>
            <a:r>
              <a:rPr lang="en-US" dirty="0" err="1"/>
              <a:t>hr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5CB71E-F83C-0ADD-DD1B-FA9647FE119E}"/>
              </a:ext>
            </a:extLst>
          </p:cNvPr>
          <p:cNvSpPr txBox="1"/>
          <p:nvPr/>
        </p:nvSpPr>
        <p:spPr>
          <a:xfrm>
            <a:off x="4645670" y="3059668"/>
            <a:ext cx="194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PaCO2 40 mmHg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05CE93-1647-097D-DBA4-17CBC8D0C472}"/>
              </a:ext>
            </a:extLst>
          </p:cNvPr>
          <p:cNvSpPr txBox="1"/>
          <p:nvPr/>
        </p:nvSpPr>
        <p:spPr>
          <a:xfrm>
            <a:off x="5235711" y="2375646"/>
            <a:ext cx="2700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Vs</a:t>
            </a:r>
          </a:p>
          <a:p>
            <a:pPr algn="ctr"/>
            <a:r>
              <a:rPr lang="en-US" dirty="0"/>
              <a:t>Loop is ‘component’ cause</a:t>
            </a:r>
          </a:p>
        </p:txBody>
      </p:sp>
      <p:pic>
        <p:nvPicPr>
          <p:cNvPr id="18" name="Content Placeholder 4" descr="Man with solid fill">
            <a:extLst>
              <a:ext uri="{FF2B5EF4-FFF2-40B4-BE49-F238E27FC236}">
                <a16:creationId xmlns:a16="http://schemas.microsoft.com/office/drawing/2014/main" id="{C7CAA33D-28BA-11D5-E16B-60733C5EE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1080" y="3653275"/>
            <a:ext cx="2993184" cy="29931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86C62EA-6C43-9EF1-B2D7-32F2012DAF4B}"/>
              </a:ext>
            </a:extLst>
          </p:cNvPr>
          <p:cNvSpPr txBox="1"/>
          <p:nvPr/>
        </p:nvSpPr>
        <p:spPr>
          <a:xfrm>
            <a:off x="7238974" y="1690688"/>
            <a:ext cx="1940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COPD, mod severe</a:t>
            </a:r>
          </a:p>
          <a:p>
            <a:r>
              <a:rPr lang="en-US" dirty="0"/>
              <a:t>AHI 10 events/</a:t>
            </a:r>
            <a:r>
              <a:rPr lang="en-US" dirty="0" err="1"/>
              <a:t>hr</a:t>
            </a:r>
            <a:endParaRPr lang="en-US" dirty="0"/>
          </a:p>
          <a:p>
            <a:r>
              <a:rPr lang="en-US" dirty="0"/>
              <a:t>Met. </a:t>
            </a:r>
            <a:r>
              <a:rPr lang="en-US" dirty="0" err="1"/>
              <a:t>Alk</a:t>
            </a:r>
            <a:r>
              <a:rPr lang="en-US" dirty="0"/>
              <a:t> loop </a:t>
            </a:r>
            <a:r>
              <a:rPr lang="en-US" dirty="0" err="1"/>
              <a:t>diur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C49A52-52D9-F5BF-CB8C-0B7EA110E511}"/>
              </a:ext>
            </a:extLst>
          </p:cNvPr>
          <p:cNvSpPr txBox="1"/>
          <p:nvPr/>
        </p:nvSpPr>
        <p:spPr>
          <a:xfrm>
            <a:off x="7238974" y="3059668"/>
            <a:ext cx="194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PaCO2 50 mmHg</a:t>
            </a:r>
          </a:p>
        </p:txBody>
      </p:sp>
    </p:spTree>
    <p:extLst>
      <p:ext uri="{BB962C8B-B14F-4D97-AF65-F5344CB8AC3E}">
        <p14:creationId xmlns:p14="http://schemas.microsoft.com/office/powerpoint/2010/main" val="2732217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7304</TotalTime>
  <Words>3904</Words>
  <Application>Microsoft Macintosh PowerPoint</Application>
  <PresentationFormat>Widescreen</PresentationFormat>
  <Paragraphs>492</Paragraphs>
  <Slides>32</Slides>
  <Notes>25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Lato</vt:lpstr>
      <vt:lpstr>Office Theme</vt:lpstr>
      <vt:lpstr>OHS as a model: </vt:lpstr>
      <vt:lpstr>PowerPoint Presentation</vt:lpstr>
      <vt:lpstr>PowerPoint Presentation</vt:lpstr>
      <vt:lpstr>PowerPoint Presentation</vt:lpstr>
      <vt:lpstr>Pathophysiology</vt:lpstr>
      <vt:lpstr>Component Causes</vt:lpstr>
      <vt:lpstr>Component Causes</vt:lpstr>
      <vt:lpstr>Component Causes</vt:lpstr>
      <vt:lpstr>Component Causes</vt:lpstr>
      <vt:lpstr>PowerPoint Presentation</vt:lpstr>
      <vt:lpstr>PowerPoint Presentation</vt:lpstr>
      <vt:lpstr>How common is hypercapnic respiratory failure?</vt:lpstr>
      <vt:lpstr>PowerPoint Presentation</vt:lpstr>
      <vt:lpstr>PowerPoint Presentation</vt:lpstr>
      <vt:lpstr>Prevalence of hypercapnic resp failure inpatient</vt:lpstr>
      <vt:lpstr>Hypercapnia Trajectories</vt:lpstr>
      <vt:lpstr>Frequency of missed diagnoses: Inpatients</vt:lpstr>
      <vt:lpstr>PowerPoint Presentation</vt:lpstr>
      <vt:lpstr>PowerPoint Presentation</vt:lpstr>
      <vt:lpstr>What proportion of hypercapnia is caused by each etiology? Unknown Do these mixed causes of hypercapnia benefit from the same therapy? Unknown</vt:lpstr>
      <vt:lpstr>How is the current literature identifying hypercapnia? </vt:lpstr>
      <vt:lpstr>Currently, how is hypercapnia identified? </vt:lpstr>
      <vt:lpstr>Currently, how is hypercapnia identified? </vt:lpstr>
      <vt:lpstr>Project 1: Hypotheses Brian Locke, Krishna Sundar, Jeanette Brown, Ramikiran Gouripeddi</vt:lpstr>
      <vt:lpstr>Data source: </vt:lpstr>
      <vt:lpstr>We requested patient level data from all records with an inpatient encounter and any of: </vt:lpstr>
      <vt:lpstr>Preliminary Results</vt:lpstr>
      <vt:lpstr>Preliminary Results</vt:lpstr>
      <vt:lpstr>Implications:</vt:lpstr>
      <vt:lpstr>How should we identify these patients (for studies)? Next Steps</vt:lpstr>
      <vt:lpstr>5 Takeaways:</vt:lpstr>
      <vt:lpstr>Questions? Suggestions?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LOCKE</dc:creator>
  <cp:lastModifiedBy>BRIAN LOCKE</cp:lastModifiedBy>
  <cp:revision>21</cp:revision>
  <dcterms:created xsi:type="dcterms:W3CDTF">2022-04-22T20:23:51Z</dcterms:created>
  <dcterms:modified xsi:type="dcterms:W3CDTF">2023-01-31T19:41:21Z</dcterms:modified>
</cp:coreProperties>
</file>